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6" r:id="rId14"/>
    <p:sldId id="261" r:id="rId15"/>
    <p:sldId id="287" r:id="rId16"/>
    <p:sldId id="283" r:id="rId17"/>
    <p:sldId id="284" r:id="rId18"/>
    <p:sldId id="285" r:id="rId19"/>
    <p:sldId id="288" r:id="rId20"/>
    <p:sldId id="289" r:id="rId21"/>
    <p:sldId id="290" r:id="rId22"/>
    <p:sldId id="291" r:id="rId23"/>
    <p:sldId id="292" r:id="rId24"/>
    <p:sldId id="294" r:id="rId25"/>
  </p:sldIdLst>
  <p:sldSz cx="12192000" cy="6858000"/>
  <p:notesSz cx="12192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howlVOzJnj/Rg8CwxoOF6zS937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79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64"/>
    <p:restoredTop sz="85456"/>
  </p:normalViewPr>
  <p:slideViewPr>
    <p:cSldViewPr snapToGrid="0">
      <p:cViewPr varScale="1">
        <p:scale>
          <a:sx n="84" d="100"/>
          <a:sy n="84" d="100"/>
        </p:scale>
        <p:origin x="1856" y="18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528320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6905625" y="0"/>
            <a:ext cx="528320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" name="Google Shape;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GB" dirty="0"/>
          </a:p>
        </p:txBody>
      </p:sp>
      <p:sp>
        <p:nvSpPr>
          <p:cNvPr id="76" name="Google Shape;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11265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altLang="ko-KR" dirty="0"/>
              <a:t>Self-supervised learning</a:t>
            </a:r>
            <a:r>
              <a:rPr lang="ko-KR" altLang="en-US" dirty="0"/>
              <a:t>은 </a:t>
            </a:r>
            <a:r>
              <a:rPr lang="ko-KR" altLang="en-US" dirty="0" err="1"/>
              <a:t>레이블링된</a:t>
            </a:r>
            <a:r>
              <a:rPr lang="ko-KR" altLang="en-US" dirty="0"/>
              <a:t> 데이터가 없는 상황에서 컴퓨터가 스스로 데이터로부터 학습하는 방법 중 하나</a:t>
            </a: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데이터 자체를 이용해 자동으로 레이블을 생성하고</a:t>
            </a:r>
            <a:r>
              <a:rPr lang="en-US" altLang="ko-KR" dirty="0"/>
              <a:t>, </a:t>
            </a:r>
            <a:r>
              <a:rPr lang="ko-KR" altLang="en-US" dirty="0"/>
              <a:t>이를 이용하여 모델을 학습</a:t>
            </a:r>
            <a:r>
              <a:rPr lang="en-US" altLang="ko-KR" dirty="0"/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altLang="ko-KR" dirty="0"/>
              <a:t>Ex)</a:t>
            </a:r>
            <a:r>
              <a:rPr lang="ko-KR" altLang="en-US" dirty="0"/>
              <a:t>이미지를 이용한 </a:t>
            </a:r>
            <a:r>
              <a:rPr lang="en-GB" altLang="ko-KR" dirty="0"/>
              <a:t>self-supervised learning</a:t>
            </a:r>
            <a:r>
              <a:rPr lang="ko-KR" altLang="en-US" dirty="0"/>
              <a:t>에서는 회전</a:t>
            </a:r>
            <a:r>
              <a:rPr lang="en-US" altLang="ko-KR" dirty="0"/>
              <a:t>, </a:t>
            </a:r>
            <a:r>
              <a:rPr lang="ko-KR" altLang="en-US" dirty="0"/>
              <a:t>자르기</a:t>
            </a:r>
            <a:r>
              <a:rPr lang="en-US" altLang="ko-KR" dirty="0"/>
              <a:t>, </a:t>
            </a:r>
            <a:r>
              <a:rPr lang="ko-KR" altLang="en-US" dirty="0"/>
              <a:t>색상 등과 같은 변환을 가하여 데이터를 증강하고</a:t>
            </a:r>
            <a:r>
              <a:rPr lang="en-US" altLang="ko-KR" dirty="0"/>
              <a:t>, </a:t>
            </a:r>
            <a:r>
              <a:rPr lang="ko-KR" altLang="en-US" dirty="0"/>
              <a:t>이를 이용하여 모델을 학습시키는 것</a:t>
            </a: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altLang="ko-KR" dirty="0"/>
              <a:t>Self-supervised learning</a:t>
            </a:r>
            <a:r>
              <a:rPr lang="ko-KR" altLang="en-US" dirty="0"/>
              <a:t>은 </a:t>
            </a:r>
            <a:r>
              <a:rPr lang="ko-KR" altLang="en-US" dirty="0" err="1"/>
              <a:t>레이블링된</a:t>
            </a:r>
            <a:r>
              <a:rPr lang="ko-KR" altLang="en-US" dirty="0"/>
              <a:t> 데이터가 많지 않거나 </a:t>
            </a:r>
            <a:r>
              <a:rPr lang="ko-KR" altLang="en-US" dirty="0" err="1"/>
              <a:t>레이블링하는</a:t>
            </a:r>
            <a:r>
              <a:rPr lang="ko-KR" altLang="en-US" dirty="0"/>
              <a:t> 것이 어려운 상황에서 유용하게 사용될 수 있음</a:t>
            </a:r>
            <a:endParaRPr lang="en-GB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GB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GB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GB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뒷부분에 나올 내용</a:t>
            </a:r>
            <a:r>
              <a:rPr lang="en-US" altLang="ko-KR" dirty="0"/>
              <a:t> -&gt; </a:t>
            </a:r>
            <a:r>
              <a:rPr lang="ko-KR" altLang="en-US" dirty="0" err="1"/>
              <a:t>패치간의</a:t>
            </a:r>
            <a:r>
              <a:rPr lang="ko-KR" altLang="en-US" dirty="0"/>
              <a:t> 상대적 위치를 파악하기 위하여 해당 방법이 사용</a:t>
            </a: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ko-KR" dirty="0"/>
              <a:t>Siamese NN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GB" altLang="ko-KR" dirty="0"/>
              <a:t>weight</a:t>
            </a:r>
            <a:r>
              <a:rPr lang="en-US" altLang="ko-KR" dirty="0"/>
              <a:t> </a:t>
            </a:r>
            <a:r>
              <a:rPr lang="ko-KR" altLang="en-US" dirty="0"/>
              <a:t>공유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학습</a:t>
            </a:r>
            <a:endParaRPr lang="en-GB" altLang="ko-KR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두 개의 입력 데이터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(</a:t>
            </a:r>
            <a:r>
              <a:rPr lang="en-GB" altLang="ko-KR" b="0" i="0" dirty="0">
                <a:solidFill>
                  <a:srgbClr val="000000"/>
                </a:solidFill>
                <a:effectLst/>
                <a:latin typeface="-apple-system"/>
              </a:rPr>
              <a:t>Input 1, Input 2)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-apple-system"/>
              </a:rPr>
              <a:t>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 준비합니다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각 입력에 대한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-apple-system"/>
              </a:rPr>
              <a:t>임베딩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 값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(</a:t>
            </a:r>
            <a:r>
              <a:rPr lang="en-GB" altLang="ko-KR" b="0" i="0" dirty="0">
                <a:solidFill>
                  <a:srgbClr val="000000"/>
                </a:solidFill>
                <a:effectLst/>
                <a:latin typeface="-apple-system"/>
              </a:rPr>
              <a:t>Embedding 1, Embedding 2)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을 얻습니다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두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-apple-system"/>
              </a:rPr>
              <a:t>임베딩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 사이의 거리를 계산합니다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  <a:tabLst/>
              <a:defRPr/>
            </a:pPr>
            <a:r>
              <a:rPr lang="en-GB" altLang="ko-KR" b="0" i="0" dirty="0">
                <a:solidFill>
                  <a:srgbClr val="000000"/>
                </a:solidFill>
                <a:effectLst/>
                <a:latin typeface="-apple-system"/>
              </a:rPr>
              <a:t>L1 norm, L2 norm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등의 방법을 사용합니다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두 입력이 같은 클래스에 속한다면 거리를 가깝게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다른 클래스에 속한다면 거리를 멀게 </a:t>
            </a:r>
            <a:r>
              <a:rPr lang="en-GB" altLang="ko-KR" b="0" i="0" dirty="0">
                <a:solidFill>
                  <a:srgbClr val="000000"/>
                </a:solidFill>
                <a:effectLst/>
                <a:latin typeface="-apple-system"/>
              </a:rPr>
              <a:t>Siamese neural network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-apple-system"/>
              </a:rPr>
              <a:t>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 학습시킵니다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.</a:t>
            </a:r>
            <a:endParaRPr lang="en-GB" dirty="0"/>
          </a:p>
        </p:txBody>
      </p:sp>
      <p:sp>
        <p:nvSpPr>
          <p:cNvPr id="76" name="Google Shape;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803112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" name="Google Shape;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40600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7" name="Google Shape;8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862722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7" name="Google Shape;8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KR" dirty="0"/>
              <a:t>이 과정의 필요성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ko-KR" dirty="0"/>
              <a:t>anomaly region</a:t>
            </a:r>
            <a:r>
              <a:rPr lang="ko-KR" altLang="en-US" dirty="0"/>
              <a:t>이 작음 </a:t>
            </a:r>
            <a:r>
              <a:rPr lang="en-US" altLang="ko-KR" dirty="0"/>
              <a:t>-&gt; patch </a:t>
            </a:r>
            <a:r>
              <a:rPr lang="ko-KR" altLang="en-US" dirty="0"/>
              <a:t>로 나누어 </a:t>
            </a:r>
            <a:r>
              <a:rPr lang="en-GB" altLang="ko-KR" dirty="0" err="1"/>
              <a:t>svdd</a:t>
            </a:r>
            <a:r>
              <a:rPr lang="en-GB" altLang="ko-KR" dirty="0"/>
              <a:t> </a:t>
            </a:r>
            <a:r>
              <a:rPr lang="ko-KR" altLang="en-US" dirty="0"/>
              <a:t>시도</a:t>
            </a: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기존의 방식대로 중심점을 하나로 하여 </a:t>
            </a:r>
            <a:r>
              <a:rPr lang="en-US" altLang="ko-KR" dirty="0"/>
              <a:t>Deep </a:t>
            </a:r>
            <a:r>
              <a:rPr lang="en-US" altLang="ko-KR" dirty="0" err="1"/>
              <a:t>svdd</a:t>
            </a:r>
            <a:r>
              <a:rPr lang="en-US" altLang="ko-KR" dirty="0"/>
              <a:t> </a:t>
            </a:r>
            <a:r>
              <a:rPr lang="ko-KR" altLang="en-US" dirty="0"/>
              <a:t>사용했을 경우 </a:t>
            </a:r>
            <a:r>
              <a:rPr lang="en-GB" altLang="ko-KR" dirty="0"/>
              <a:t>anomaly map</a:t>
            </a:r>
            <a:r>
              <a:rPr lang="ko-KR" altLang="en-US" dirty="0"/>
              <a:t>의 성능이 좋지 않음</a:t>
            </a:r>
            <a:r>
              <a:rPr lang="en-GB" altLang="ko-KR" dirty="0"/>
              <a:t>(</a:t>
            </a:r>
            <a:r>
              <a:rPr lang="ko-KR" altLang="en-US" dirty="0"/>
              <a:t>특히 </a:t>
            </a:r>
            <a:r>
              <a:rPr lang="en-US" altLang="ko-KR" dirty="0"/>
              <a:t>object</a:t>
            </a:r>
            <a:r>
              <a:rPr lang="ko-KR" altLang="en-US" dirty="0"/>
              <a:t>에서</a:t>
            </a:r>
            <a:r>
              <a:rPr lang="en-US" altLang="ko-KR" dirty="0"/>
              <a:t>)</a:t>
            </a:r>
            <a:r>
              <a:rPr lang="ko-KR" altLang="en-US" dirty="0"/>
              <a:t>  </a:t>
            </a:r>
            <a:r>
              <a:rPr lang="en-US" altLang="ko-KR" dirty="0"/>
              <a:t>-&gt; </a:t>
            </a:r>
            <a:r>
              <a:rPr lang="ko-KR" altLang="en-US" dirty="0"/>
              <a:t>중심점을 인접 </a:t>
            </a:r>
            <a:r>
              <a:rPr lang="en-GB" altLang="ko-KR" dirty="0"/>
              <a:t>patch</a:t>
            </a:r>
            <a:r>
              <a:rPr lang="ko-KR" altLang="en-US" dirty="0"/>
              <a:t>의 </a:t>
            </a:r>
            <a:r>
              <a:rPr lang="en-US" altLang="ko-KR" dirty="0"/>
              <a:t>feature</a:t>
            </a:r>
            <a:r>
              <a:rPr lang="ko-KR" altLang="en-US" dirty="0"/>
              <a:t>로 바꿈 </a:t>
            </a:r>
            <a:r>
              <a:rPr lang="en-US" altLang="ko-KR" dirty="0"/>
              <a:t>-&gt; </a:t>
            </a:r>
            <a:r>
              <a:rPr lang="ko-KR" altLang="en-US" dirty="0"/>
              <a:t>인접 </a:t>
            </a:r>
            <a:r>
              <a:rPr lang="ko-KR" altLang="en-US" dirty="0" err="1"/>
              <a:t>패치간의</a:t>
            </a:r>
            <a:r>
              <a:rPr lang="ko-KR" altLang="en-US" dirty="0"/>
              <a:t> 거리가 최소화 되게끔 한다</a:t>
            </a: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높은 복잡도를 가진 이미지의 경우 검출 성능이 </a:t>
            </a:r>
            <a:r>
              <a:rPr lang="ko-KR" altLang="en-US" dirty="0" err="1"/>
              <a:t>안좋음</a:t>
            </a:r>
            <a:endParaRPr lang="ko-KR" alt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ko-KR" alt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altLang="ko-KR" dirty="0"/>
              <a:t>high intra-class variation </a:t>
            </a:r>
            <a:r>
              <a:rPr lang="ko-KR" altLang="en-US" dirty="0"/>
              <a:t>패치들이 내부적으로 매우 다양하기 때문</a:t>
            </a:r>
            <a:r>
              <a:rPr lang="en-US" altLang="ko-KR" dirty="0"/>
              <a:t>. </a:t>
            </a:r>
            <a:r>
              <a:rPr lang="ko-KR" altLang="en-US" dirty="0"/>
              <a:t>일부 패치는 배경을 나타내고</a:t>
            </a:r>
            <a:r>
              <a:rPr lang="en-US" altLang="ko-KR" dirty="0"/>
              <a:t>, </a:t>
            </a:r>
            <a:r>
              <a:rPr lang="ko-KR" altLang="en-US" dirty="0"/>
              <a:t>다른 일부 패치는 객체를 나타냄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ko-KR" alt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결과적으로</a:t>
            </a:r>
            <a:r>
              <a:rPr lang="en-US" altLang="ko-KR" dirty="0"/>
              <a:t>, </a:t>
            </a:r>
            <a:r>
              <a:rPr lang="ko-KR" altLang="en-US" dirty="0"/>
              <a:t>서로 다른 패치의 모든 특징을 하나의 중심점으로 매핑하고 </a:t>
            </a:r>
            <a:r>
              <a:rPr lang="ko-KR" altLang="en-US" dirty="0" err="1"/>
              <a:t>유니</a:t>
            </a:r>
            <a:r>
              <a:rPr lang="ko-KR" altLang="en-US" dirty="0"/>
              <a:t> </a:t>
            </a:r>
            <a:r>
              <a:rPr lang="ko-KR" altLang="en-US" dirty="0" err="1"/>
              <a:t>모달</a:t>
            </a:r>
            <a:r>
              <a:rPr lang="ko-KR" altLang="en-US" dirty="0"/>
              <a:t> 클러스터를 부과하면 표현과 내용 사이의 연결이 약화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GB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인코더가 스스로 의미론적으로 유사한 패치를 모으도록 학습</a:t>
            </a:r>
            <a:endParaRPr lang="en-GB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의미론적으로 유사한 패치는 공간적으로 인접한 패치를 </a:t>
            </a:r>
            <a:r>
              <a:rPr lang="ko-KR" altLang="en-US" dirty="0" err="1"/>
              <a:t>샘플링하여</a:t>
            </a:r>
            <a:r>
              <a:rPr lang="ko-KR" altLang="en-US" dirty="0"/>
              <a:t> 얻으며</a:t>
            </a:r>
            <a:r>
              <a:rPr lang="en-US" altLang="ko-KR" dirty="0"/>
              <a:t>, </a:t>
            </a:r>
            <a:r>
              <a:rPr lang="ko-KR" altLang="en-US" dirty="0"/>
              <a:t>인코더는 다음 손실 함수를 사용하여 이들 특징 간의 거리를 최소화하도록 학습</a:t>
            </a:r>
            <a:endParaRPr dirty="0"/>
          </a:p>
        </p:txBody>
      </p:sp>
      <p:sp>
        <p:nvSpPr>
          <p:cNvPr id="87" name="Google Shape;8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616549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KR" dirty="0"/>
              <a:t>이 과정의 필요성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 err="1"/>
              <a:t>인접한</a:t>
            </a:r>
            <a:r>
              <a:rPr lang="en-GB" dirty="0"/>
              <a:t> </a:t>
            </a:r>
            <a:r>
              <a:rPr lang="en-GB" dirty="0" err="1"/>
              <a:t>위치의</a:t>
            </a:r>
            <a:r>
              <a:rPr lang="en-GB" dirty="0"/>
              <a:t> </a:t>
            </a:r>
            <a:r>
              <a:rPr lang="en-GB" dirty="0" err="1"/>
              <a:t>patch간의</a:t>
            </a:r>
            <a:r>
              <a:rPr lang="en-GB" dirty="0"/>
              <a:t> </a:t>
            </a:r>
            <a:r>
              <a:rPr lang="en-GB" dirty="0" err="1"/>
              <a:t>거리를</a:t>
            </a:r>
            <a:r>
              <a:rPr lang="en-GB" dirty="0"/>
              <a:t> </a:t>
            </a:r>
            <a:r>
              <a:rPr lang="en-GB" dirty="0" err="1"/>
              <a:t>최소화</a:t>
            </a:r>
            <a:r>
              <a:rPr lang="en-GB" dirty="0"/>
              <a:t> </a:t>
            </a:r>
            <a:r>
              <a:rPr lang="en-GB" dirty="0" err="1"/>
              <a:t>하고자함</a:t>
            </a:r>
            <a:r>
              <a:rPr lang="en-GB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그래서 </a:t>
            </a:r>
            <a:r>
              <a:rPr lang="en-GB" altLang="ko-KR" dirty="0"/>
              <a:t>patch</a:t>
            </a:r>
            <a:r>
              <a:rPr lang="ko-KR" altLang="en-US" dirty="0"/>
              <a:t>의 위치를 어떻게 알아낼 것인지</a:t>
            </a:r>
            <a:r>
              <a:rPr lang="en-US" altLang="ko-KR" dirty="0"/>
              <a:t>??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P</a:t>
            </a:r>
            <a:r>
              <a:rPr lang="en-KR" dirty="0"/>
              <a:t>atch간의 상대적 위치 파악 위해서</a:t>
            </a:r>
            <a:endParaRPr dirty="0"/>
          </a:p>
        </p:txBody>
      </p:sp>
      <p:sp>
        <p:nvSpPr>
          <p:cNvPr id="87" name="Google Shape;8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029670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KR" dirty="0"/>
              <a:t>이 과정의 필요성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Anomaly</a:t>
            </a:r>
            <a:r>
              <a:rPr lang="ko-KR" altLang="en-US" dirty="0"/>
              <a:t>가 이미지 상에서 매우 국소</a:t>
            </a:r>
            <a:r>
              <a:rPr lang="en-US" altLang="ko-KR" dirty="0"/>
              <a:t> -&gt;. </a:t>
            </a:r>
            <a:r>
              <a:rPr lang="ko-KR" altLang="en-US" dirty="0"/>
              <a:t>이 </a:t>
            </a:r>
            <a:r>
              <a:rPr lang="en-GB" dirty="0"/>
              <a:t>defect</a:t>
            </a:r>
            <a:r>
              <a:rPr lang="ko-KR" altLang="en-US" dirty="0"/>
              <a:t>가 정확히 어느 정도의 크기를 가지는 지는 정확히 파악할 수 없음</a:t>
            </a: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이 문제를 해결하기 위해</a:t>
            </a:r>
            <a:r>
              <a:rPr lang="en-US" altLang="ko-KR" dirty="0"/>
              <a:t>, </a:t>
            </a:r>
            <a:r>
              <a:rPr lang="ko-KR" altLang="en-US" dirty="0"/>
              <a:t>본 논문에서는 서로 다른 인식 범위</a:t>
            </a:r>
            <a:r>
              <a:rPr lang="en-US" altLang="ko-KR" dirty="0"/>
              <a:t>(</a:t>
            </a:r>
            <a:r>
              <a:rPr lang="en-GB" dirty="0"/>
              <a:t>receptive field) </a:t>
            </a:r>
            <a:r>
              <a:rPr lang="ko-KR" altLang="en-US" dirty="0" err="1"/>
              <a:t>를</a:t>
            </a:r>
            <a:r>
              <a:rPr lang="ko-KR" altLang="en-US" dirty="0"/>
              <a:t> 가지는 </a:t>
            </a:r>
            <a:r>
              <a:rPr lang="en-GB" dirty="0"/>
              <a:t>feature extractor</a:t>
            </a:r>
            <a:r>
              <a:rPr lang="ko-KR" altLang="en-US" dirty="0" err="1"/>
              <a:t>를</a:t>
            </a:r>
            <a:r>
              <a:rPr lang="ko-KR" altLang="en-US" dirty="0"/>
              <a:t> 사용함</a:t>
            </a: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각 </a:t>
            </a:r>
            <a:r>
              <a:rPr lang="en-GB" dirty="0"/>
              <a:t>patch</a:t>
            </a:r>
            <a:r>
              <a:rPr lang="ko-KR" altLang="en-US" dirty="0"/>
              <a:t>에 대해서</a:t>
            </a:r>
            <a:r>
              <a:rPr lang="en-US" altLang="ko-KR" dirty="0"/>
              <a:t>,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Small extractor</a:t>
            </a:r>
            <a:r>
              <a:rPr lang="ko-KR" altLang="en-US" dirty="0"/>
              <a:t>는 </a:t>
            </a:r>
            <a:r>
              <a:rPr lang="en-US" altLang="ko-KR" dirty="0"/>
              <a:t>2</a:t>
            </a:r>
            <a:r>
              <a:rPr lang="en-GB" dirty="0"/>
              <a:t>x2 </a:t>
            </a:r>
            <a:r>
              <a:rPr lang="ko-KR" altLang="en-US" dirty="0"/>
              <a:t>그리드로 나눠진 패치에 대해 </a:t>
            </a:r>
            <a:r>
              <a:rPr lang="en-GB" dirty="0"/>
              <a:t>feature extraction</a:t>
            </a:r>
            <a:r>
              <a:rPr lang="ko-KR" altLang="en-US" dirty="0"/>
              <a:t>을 수행한 후</a:t>
            </a:r>
            <a:r>
              <a:rPr lang="en-US" altLang="ko-KR" dirty="0"/>
              <a:t>, </a:t>
            </a:r>
            <a:r>
              <a:rPr lang="ko-KR" altLang="en-US" dirty="0"/>
              <a:t>그것들을 합쳐 패치 </a:t>
            </a:r>
            <a:r>
              <a:rPr lang="en-US" altLang="ko-KR" dirty="0"/>
              <a:t>$</a:t>
            </a:r>
            <a:r>
              <a:rPr lang="en-GB" dirty="0"/>
              <a:t>p$</a:t>
            </a:r>
            <a:r>
              <a:rPr lang="ko-KR" altLang="en-US" dirty="0"/>
              <a:t>의 </a:t>
            </a:r>
            <a:r>
              <a:rPr lang="en-GB" dirty="0"/>
              <a:t>feature</a:t>
            </a:r>
            <a:r>
              <a:rPr lang="ko-KR" altLang="en-US" dirty="0"/>
              <a:t>로 사용 </a:t>
            </a:r>
            <a:r>
              <a:rPr lang="en-US" altLang="ko-KR" dirty="0"/>
              <a:t>-&gt; </a:t>
            </a:r>
            <a:r>
              <a:rPr lang="ko-KR" altLang="en-US" dirty="0"/>
              <a:t>어떻게 합치는지는 </a:t>
            </a:r>
            <a:r>
              <a:rPr lang="ko-KR" altLang="en-US" dirty="0" err="1"/>
              <a:t>안나와있음</a:t>
            </a: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ko-KR" dirty="0"/>
              <a:t>Big extractor</a:t>
            </a:r>
            <a:r>
              <a:rPr lang="ko-KR" altLang="en-US" dirty="0"/>
              <a:t>는 위에서 얻어낸 합치기 이전의 </a:t>
            </a:r>
            <a:r>
              <a:rPr lang="en-US" altLang="ko-KR" dirty="0"/>
              <a:t>feature tensor</a:t>
            </a:r>
            <a:r>
              <a:rPr lang="ko-KR" altLang="en-US" dirty="0" err="1"/>
              <a:t>를</a:t>
            </a:r>
            <a:r>
              <a:rPr lang="ko-KR" altLang="en-US" dirty="0"/>
              <a:t> 한번 더 별개의 </a:t>
            </a:r>
            <a:r>
              <a:rPr lang="en-US" altLang="ko-KR" dirty="0"/>
              <a:t>feature extractor</a:t>
            </a:r>
            <a:r>
              <a:rPr lang="ko-KR" altLang="en-US" dirty="0"/>
              <a:t>에 </a:t>
            </a:r>
            <a:r>
              <a:rPr lang="en-US" altLang="ko-KR" dirty="0"/>
              <a:t>forward </a:t>
            </a:r>
            <a:r>
              <a:rPr lang="ko-KR" altLang="en-US" dirty="0"/>
              <a:t>시킴으로써 더 큰 </a:t>
            </a:r>
            <a:r>
              <a:rPr lang="en-US" altLang="ko-KR" dirty="0"/>
              <a:t>receptive field</a:t>
            </a:r>
            <a:r>
              <a:rPr lang="ko-KR" altLang="en-US" dirty="0" err="1"/>
              <a:t>를</a:t>
            </a:r>
            <a:r>
              <a:rPr lang="ko-KR" altLang="en-US" dirty="0"/>
              <a:t> 가지는 </a:t>
            </a:r>
            <a:r>
              <a:rPr lang="en-US" altLang="ko-KR" dirty="0"/>
              <a:t>feature</a:t>
            </a:r>
            <a:r>
              <a:rPr lang="ko-KR" altLang="en-US" dirty="0" err="1"/>
              <a:t>를</a:t>
            </a:r>
            <a:r>
              <a:rPr lang="ko-KR" altLang="en-US" dirty="0"/>
              <a:t> 얻음</a:t>
            </a: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ko-KR" dirty="0"/>
              <a:t>Big extractor</a:t>
            </a:r>
            <a:r>
              <a:rPr lang="ko-KR" altLang="en-US" dirty="0"/>
              <a:t>와 </a:t>
            </a:r>
            <a:r>
              <a:rPr lang="en-US" altLang="ko-KR" dirty="0"/>
              <a:t>small extractor</a:t>
            </a:r>
            <a:r>
              <a:rPr lang="ko-KR" altLang="en-US" dirty="0"/>
              <a:t>로 얻어낸 </a:t>
            </a:r>
            <a:r>
              <a:rPr lang="en-US" altLang="ko-KR" dirty="0"/>
              <a:t>feature</a:t>
            </a:r>
            <a:r>
              <a:rPr lang="ko-KR" altLang="en-US" dirty="0"/>
              <a:t>들은 따로 합치지 않고</a:t>
            </a:r>
            <a:r>
              <a:rPr lang="en-US" altLang="ko-KR" dirty="0"/>
              <a:t>, </a:t>
            </a:r>
            <a:r>
              <a:rPr lang="ko-KR" altLang="en-US" dirty="0"/>
              <a:t>둘 다 </a:t>
            </a:r>
            <a:r>
              <a:rPr lang="en-US" altLang="ko-KR" dirty="0"/>
              <a:t>patch</a:t>
            </a:r>
            <a:r>
              <a:rPr lang="ko-KR" altLang="en-US" dirty="0"/>
              <a:t>의 </a:t>
            </a:r>
            <a:r>
              <a:rPr lang="en-US" altLang="ko-KR" dirty="0"/>
              <a:t>feature</a:t>
            </a:r>
            <a:r>
              <a:rPr lang="ko-KR" altLang="en-US" dirty="0" err="1"/>
              <a:t>로써</a:t>
            </a:r>
            <a:r>
              <a:rPr lang="ko-KR" altLang="en-US" dirty="0"/>
              <a:t> 개별적으로 사용</a:t>
            </a: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이미지 패치 하나 당 </a:t>
            </a:r>
            <a:r>
              <a:rPr lang="en-US" altLang="ko-KR" dirty="0"/>
              <a:t>big scale</a:t>
            </a:r>
            <a:r>
              <a:rPr lang="ko-KR" altLang="en-US" dirty="0"/>
              <a:t>의 </a:t>
            </a:r>
            <a:r>
              <a:rPr lang="en-US" altLang="ko-KR" dirty="0"/>
              <a:t>receptive field</a:t>
            </a:r>
            <a:r>
              <a:rPr lang="ko-KR" altLang="en-US" dirty="0" err="1"/>
              <a:t>를</a:t>
            </a:r>
            <a:r>
              <a:rPr lang="ko-KR" altLang="en-US" dirty="0"/>
              <a:t> 가지는 </a:t>
            </a:r>
            <a:r>
              <a:rPr lang="en-US" altLang="ko-KR" dirty="0"/>
              <a:t>feature </a:t>
            </a:r>
            <a:r>
              <a:rPr lang="ko-KR" altLang="en-US" dirty="0"/>
              <a:t>하나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en-US" altLang="ko-KR" dirty="0"/>
              <a:t>small scale</a:t>
            </a:r>
            <a:r>
              <a:rPr lang="ko-KR" altLang="en-US" dirty="0"/>
              <a:t>의 </a:t>
            </a:r>
            <a:r>
              <a:rPr lang="en-US" altLang="ko-KR" dirty="0"/>
              <a:t>feature </a:t>
            </a:r>
            <a:r>
              <a:rPr lang="ko-KR" altLang="en-US" dirty="0"/>
              <a:t>하나를 따로따로 구함</a:t>
            </a:r>
            <a:endParaRPr lang="en-US" altLang="ko-KR" dirty="0"/>
          </a:p>
        </p:txBody>
      </p:sp>
      <p:sp>
        <p:nvSpPr>
          <p:cNvPr id="87" name="Google Shape;8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887699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7" name="Google Shape;8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69718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" name="Google Shape;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7911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" name="Google Shape;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7" name="Google Shape;8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671420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7" name="Google Shape;8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376744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7" name="Google Shape;8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821254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" name="Google Shape;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22351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7" name="Google Shape;8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35351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" name="Google Shape;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" name="Google Shape;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OC-SVM : </a:t>
            </a:r>
            <a:r>
              <a:rPr lang="ko-KR" altLang="en-US" dirty="0"/>
              <a:t>새로운 데이터가 이 경계면의 범위 안에 들어온다면 정상적인 데이터로 분류</a:t>
            </a:r>
            <a:endParaRPr lang="en-GB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SVDD :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데이터가 있는 공간에서 가장 작은 경계 구를 찾는 알고리즘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,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 새로운 데이터가 이 경계 구 안에 들어오면 정상적인 데이터로 분류</a:t>
            </a:r>
            <a:endParaRPr lang="en-GB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Deep SVDD : </a:t>
            </a:r>
            <a:r>
              <a:rPr lang="ko-KR" altLang="en-US" dirty="0" err="1"/>
              <a:t>딥러닝을</a:t>
            </a:r>
            <a:r>
              <a:rPr lang="ko-KR" altLang="en-US" dirty="0"/>
              <a:t> 기반으로 학습한 데이터의 </a:t>
            </a:r>
            <a:r>
              <a:rPr lang="en-GB" dirty="0"/>
              <a:t>feature space</a:t>
            </a:r>
            <a:r>
              <a:rPr lang="ko-KR" altLang="en-US" dirty="0" err="1"/>
              <a:t>를</a:t>
            </a:r>
            <a:r>
              <a:rPr lang="ko-KR" altLang="en-US" dirty="0"/>
              <a:t> 통해 정상 데이터를 둘러싸는 가장 작은 구를 찾는 것이 목적</a:t>
            </a:r>
            <a:endParaRPr lang="en-GB" dirty="0"/>
          </a:p>
        </p:txBody>
      </p:sp>
      <p:sp>
        <p:nvSpPr>
          <p:cNvPr id="76" name="Google Shape;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" name="Google Shape;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08441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OC-SVM : </a:t>
            </a:r>
            <a:r>
              <a:rPr lang="ko-KR" altLang="en-US" dirty="0"/>
              <a:t>새로운 데이터가 이 경계면의 범위 안에 들어온다면 정상적인 데이터로 분류</a:t>
            </a:r>
            <a:endParaRPr lang="en-GB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SVDD :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데이터가 있는 공간에서 가장 작은 경계 구를 찾는 알고리즘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,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 새로운 데이터가 이 경계 구 안에 들어오면 정상적인 데이터로 분류</a:t>
            </a:r>
            <a:endParaRPr lang="en-GB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Deep SVDD : </a:t>
            </a:r>
            <a:r>
              <a:rPr lang="ko-KR" altLang="en-US" dirty="0" err="1"/>
              <a:t>딥러닝을</a:t>
            </a:r>
            <a:r>
              <a:rPr lang="ko-KR" altLang="en-US" dirty="0"/>
              <a:t> 기반으로 학습한 데이터의 </a:t>
            </a:r>
            <a:r>
              <a:rPr lang="en-GB" dirty="0"/>
              <a:t>feature space</a:t>
            </a:r>
            <a:r>
              <a:rPr lang="ko-KR" altLang="en-US" dirty="0" err="1"/>
              <a:t>를</a:t>
            </a:r>
            <a:r>
              <a:rPr lang="ko-KR" altLang="en-US" dirty="0"/>
              <a:t> 통해 정상 데이터를 둘러싸는 가장 작은 구를 찾는 것이 목적</a:t>
            </a:r>
            <a:endParaRPr lang="en-GB" dirty="0"/>
          </a:p>
        </p:txBody>
      </p:sp>
      <p:sp>
        <p:nvSpPr>
          <p:cNvPr id="76" name="Google Shape;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14586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정상 데이터만으로 훈련되어 정상 영역을 잘 배울 수 있음 </a:t>
            </a:r>
            <a:r>
              <a:rPr lang="en-US" altLang="ko-KR" dirty="0"/>
              <a:t>-&gt;</a:t>
            </a:r>
            <a:r>
              <a:rPr lang="ko-KR" altLang="en-US" dirty="0"/>
              <a:t> 복원이 정상 데이터로 되게끔 훈련되었기에 때문에</a:t>
            </a:r>
            <a:r>
              <a:rPr lang="en-US" altLang="ko-KR" dirty="0"/>
              <a:t>(</a:t>
            </a:r>
            <a:r>
              <a:rPr lang="ko-KR" altLang="en-US" dirty="0"/>
              <a:t>정상 데이터는 복원을 잘함</a:t>
            </a:r>
            <a:r>
              <a:rPr lang="en-US" altLang="ko-KR" dirty="0"/>
              <a:t>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이상 데이터를 넣으면 복원 </a:t>
            </a:r>
            <a:r>
              <a:rPr lang="ko-KR" altLang="en-US" dirty="0" err="1"/>
              <a:t>에러값이</a:t>
            </a:r>
            <a:r>
              <a:rPr lang="ko-KR" altLang="en-US" dirty="0"/>
              <a:t> 높은 </a:t>
            </a:r>
            <a:r>
              <a:rPr lang="en-GB" altLang="ko-KR" dirty="0"/>
              <a:t>diff map</a:t>
            </a:r>
            <a:r>
              <a:rPr lang="ko-KR" altLang="en-US" dirty="0"/>
              <a:t>이 나옴</a:t>
            </a:r>
            <a:endParaRPr lang="en-GB" dirty="0"/>
          </a:p>
        </p:txBody>
      </p:sp>
      <p:sp>
        <p:nvSpPr>
          <p:cNvPr id="76" name="Google Shape;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04306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정상 데이터만으로 훈련되어 정상 영역을 잘 배울 수 있음 </a:t>
            </a:r>
            <a:r>
              <a:rPr lang="en-US" altLang="ko-KR" dirty="0"/>
              <a:t>-&gt;</a:t>
            </a:r>
            <a:r>
              <a:rPr lang="ko-KR" altLang="en-US" dirty="0"/>
              <a:t> 복원이 정상 데이터로 되게끔 훈련되었기에 때문에</a:t>
            </a:r>
            <a:r>
              <a:rPr lang="en-US" altLang="ko-KR" dirty="0"/>
              <a:t>(</a:t>
            </a:r>
            <a:r>
              <a:rPr lang="ko-KR" altLang="en-US" dirty="0"/>
              <a:t>정상 데이터는 복원을 잘함</a:t>
            </a:r>
            <a:r>
              <a:rPr lang="en-US" altLang="ko-KR" dirty="0"/>
              <a:t>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이상 데이터를 넣으면 복원 </a:t>
            </a:r>
            <a:r>
              <a:rPr lang="ko-KR" altLang="en-US" dirty="0" err="1"/>
              <a:t>에러값이</a:t>
            </a:r>
            <a:r>
              <a:rPr lang="ko-KR" altLang="en-US" dirty="0"/>
              <a:t> 높은 </a:t>
            </a:r>
            <a:r>
              <a:rPr lang="en-GB" altLang="ko-KR" dirty="0"/>
              <a:t>diff map</a:t>
            </a:r>
            <a:r>
              <a:rPr lang="ko-KR" altLang="en-US" dirty="0"/>
              <a:t>이 나옴</a:t>
            </a:r>
            <a:endParaRPr lang="en-GB" dirty="0"/>
          </a:p>
        </p:txBody>
      </p:sp>
      <p:sp>
        <p:nvSpPr>
          <p:cNvPr id="76" name="Google Shape;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91849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8"/>
          <p:cNvSpPr txBox="1">
            <a:spLocks noGrp="1"/>
          </p:cNvSpPr>
          <p:nvPr>
            <p:ph type="title"/>
          </p:nvPr>
        </p:nvSpPr>
        <p:spPr>
          <a:xfrm>
            <a:off x="415239" y="281178"/>
            <a:ext cx="11361521" cy="391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>
                <a:solidFill>
                  <a:srgbClr val="1A523E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8"/>
          <p:cNvSpPr txBox="1">
            <a:spLocks noGrp="1"/>
          </p:cNvSpPr>
          <p:nvPr>
            <p:ph type="body" idx="1"/>
          </p:nvPr>
        </p:nvSpPr>
        <p:spPr>
          <a:xfrm>
            <a:off x="295757" y="3164782"/>
            <a:ext cx="11600484" cy="1934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8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8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8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9"/>
          <p:cNvSpPr/>
          <p:nvPr/>
        </p:nvSpPr>
        <p:spPr>
          <a:xfrm>
            <a:off x="0" y="4878323"/>
            <a:ext cx="12192000" cy="62865"/>
          </a:xfrm>
          <a:custGeom>
            <a:avLst/>
            <a:gdLst/>
            <a:ahLst/>
            <a:cxnLst/>
            <a:rect l="l" t="t" r="r" b="b"/>
            <a:pathLst>
              <a:path w="12192000" h="62864" extrusionOk="0">
                <a:moveTo>
                  <a:pt x="12192000" y="0"/>
                </a:moveTo>
                <a:lnTo>
                  <a:pt x="0" y="0"/>
                </a:lnTo>
                <a:lnTo>
                  <a:pt x="0" y="62483"/>
                </a:lnTo>
                <a:lnTo>
                  <a:pt x="12192000" y="62483"/>
                </a:lnTo>
                <a:lnTo>
                  <a:pt x="12192000" y="0"/>
                </a:lnTo>
                <a:close/>
              </a:path>
            </a:pathLst>
          </a:custGeom>
          <a:solidFill>
            <a:srgbClr val="1A523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9"/>
          <p:cNvSpPr txBox="1">
            <a:spLocks noGrp="1"/>
          </p:cNvSpPr>
          <p:nvPr>
            <p:ph type="title"/>
          </p:nvPr>
        </p:nvSpPr>
        <p:spPr>
          <a:xfrm>
            <a:off x="415239" y="281178"/>
            <a:ext cx="11361521" cy="391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>
                <a:solidFill>
                  <a:srgbClr val="1A523E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9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9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9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subTitle" idx="1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0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0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1"/>
          <p:cNvSpPr txBox="1">
            <a:spLocks noGrp="1"/>
          </p:cNvSpPr>
          <p:nvPr>
            <p:ph type="title"/>
          </p:nvPr>
        </p:nvSpPr>
        <p:spPr>
          <a:xfrm>
            <a:off x="415239" y="281178"/>
            <a:ext cx="11361521" cy="391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>
                <a:solidFill>
                  <a:srgbClr val="1A523E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1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1"/>
          <p:cNvSpPr txBox="1">
            <a:spLocks noGrp="1"/>
          </p:cNvSpPr>
          <p:nvPr>
            <p:ph type="body" idx="2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1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1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1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2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2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2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/>
          <p:nvPr/>
        </p:nvSpPr>
        <p:spPr>
          <a:xfrm>
            <a:off x="0" y="734568"/>
            <a:ext cx="12192000" cy="62865"/>
          </a:xfrm>
          <a:custGeom>
            <a:avLst/>
            <a:gdLst/>
            <a:ahLst/>
            <a:cxnLst/>
            <a:rect l="l" t="t" r="r" b="b"/>
            <a:pathLst>
              <a:path w="12192000" h="62865" extrusionOk="0">
                <a:moveTo>
                  <a:pt x="12192000" y="0"/>
                </a:moveTo>
                <a:lnTo>
                  <a:pt x="0" y="0"/>
                </a:lnTo>
                <a:lnTo>
                  <a:pt x="0" y="62484"/>
                </a:lnTo>
                <a:lnTo>
                  <a:pt x="12192000" y="62484"/>
                </a:lnTo>
                <a:lnTo>
                  <a:pt x="12192000" y="0"/>
                </a:lnTo>
                <a:close/>
              </a:path>
            </a:pathLst>
          </a:custGeom>
          <a:solidFill>
            <a:srgbClr val="1A523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7"/>
          <p:cNvSpPr txBox="1">
            <a:spLocks noGrp="1"/>
          </p:cNvSpPr>
          <p:nvPr>
            <p:ph type="title"/>
          </p:nvPr>
        </p:nvSpPr>
        <p:spPr>
          <a:xfrm>
            <a:off x="415239" y="281178"/>
            <a:ext cx="11361521" cy="391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1A523E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7"/>
          <p:cNvSpPr txBox="1">
            <a:spLocks noGrp="1"/>
          </p:cNvSpPr>
          <p:nvPr>
            <p:ph type="body" idx="1"/>
          </p:nvPr>
        </p:nvSpPr>
        <p:spPr>
          <a:xfrm>
            <a:off x="295757" y="3164782"/>
            <a:ext cx="11600484" cy="1934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7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7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27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381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38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381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381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381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81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81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381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"/>
          <p:cNvSpPr/>
          <p:nvPr/>
        </p:nvSpPr>
        <p:spPr>
          <a:xfrm>
            <a:off x="0" y="3587496"/>
            <a:ext cx="12192000" cy="386080"/>
          </a:xfrm>
          <a:custGeom>
            <a:avLst/>
            <a:gdLst/>
            <a:ahLst/>
            <a:cxnLst/>
            <a:rect l="l" t="t" r="r" b="b"/>
            <a:pathLst>
              <a:path w="12192000" h="386079" extrusionOk="0">
                <a:moveTo>
                  <a:pt x="12192000" y="0"/>
                </a:moveTo>
                <a:lnTo>
                  <a:pt x="0" y="0"/>
                </a:lnTo>
                <a:lnTo>
                  <a:pt x="0" y="385571"/>
                </a:lnTo>
                <a:lnTo>
                  <a:pt x="12192000" y="38557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A523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"/>
          <p:cNvSpPr txBox="1">
            <a:spLocks noGrp="1"/>
          </p:cNvSpPr>
          <p:nvPr>
            <p:ph type="title"/>
          </p:nvPr>
        </p:nvSpPr>
        <p:spPr>
          <a:xfrm>
            <a:off x="1650986" y="3153068"/>
            <a:ext cx="10033890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2000" dirty="0"/>
              <a:t>Patch SVDD: Patch-level SVDD for Anomaly Detection and Segmentation</a:t>
            </a:r>
            <a:endParaRPr sz="2000" dirty="0"/>
          </a:p>
        </p:txBody>
      </p:sp>
      <p:sp>
        <p:nvSpPr>
          <p:cNvPr id="51" name="Google Shape;51;p1"/>
          <p:cNvSpPr txBox="1"/>
          <p:nvPr/>
        </p:nvSpPr>
        <p:spPr>
          <a:xfrm>
            <a:off x="8123481" y="6100634"/>
            <a:ext cx="2871090" cy="702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9050" rIns="0" bIns="0" anchor="t" anchorCtr="0">
            <a:sp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김지원</a:t>
            </a: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700" marR="0" lvl="0" indent="0" algn="r" rtl="0">
              <a:lnSpc>
                <a:spcPct val="100000"/>
              </a:lnSpc>
              <a:spcBef>
                <a:spcPts val="755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lang="en-GB" sz="165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jeewonkim@g.seoultech.ac.kr</a:t>
            </a:r>
            <a:endParaRPr sz="16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"/>
          <p:cNvSpPr txBox="1"/>
          <p:nvPr/>
        </p:nvSpPr>
        <p:spPr>
          <a:xfrm>
            <a:off x="54424" y="6558275"/>
            <a:ext cx="14085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2023.05.18</a:t>
            </a:r>
            <a:endParaRPr sz="1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3" name="Google Shape;53;p1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bject 4">
            <a:extLst>
              <a:ext uri="{FF2B5EF4-FFF2-40B4-BE49-F238E27FC236}">
                <a16:creationId xmlns:a16="http://schemas.microsoft.com/office/drawing/2014/main" id="{4975DB95-9841-8AB9-AD0D-BD5C8285D944}"/>
              </a:ext>
            </a:extLst>
          </p:cNvPr>
          <p:cNvSpPr txBox="1"/>
          <p:nvPr/>
        </p:nvSpPr>
        <p:spPr>
          <a:xfrm>
            <a:off x="1777110" y="3940315"/>
            <a:ext cx="8991600" cy="253916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lang="en-GB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Yi, J., &amp; Yoon, S. (2020). Patch </a:t>
            </a:r>
            <a:r>
              <a:rPr lang="en-GB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svdd</a:t>
            </a:r>
            <a:r>
              <a:rPr lang="en-GB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Patch-level </a:t>
            </a:r>
            <a:r>
              <a:rPr lang="en-GB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svdd</a:t>
            </a:r>
            <a:r>
              <a:rPr lang="en-GB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for anomaly detection and segmentation. In Proceedings of the Asian Conference on Computer Vision.</a:t>
            </a:r>
            <a:endParaRPr sz="10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10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" name="Google Shape;79;p5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5881389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>
                <a:latin typeface="Malgun Gothic"/>
                <a:ea typeface="Malgun Gothic"/>
                <a:cs typeface="Malgun Gothic"/>
                <a:sym typeface="Malgun Gothic"/>
              </a:rPr>
              <a:t>Anomaly Detection and Segmentation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" name="Google Shape;80;p5"/>
          <p:cNvSpPr txBox="1"/>
          <p:nvPr/>
        </p:nvSpPr>
        <p:spPr>
          <a:xfrm>
            <a:off x="801317" y="4759156"/>
            <a:ext cx="10589365" cy="1823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GB" sz="15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SVDD </a:t>
            </a:r>
            <a:r>
              <a:rPr lang="en-GB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 Classic one-class classification algorithm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-&gt;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주어진 데이터를 미리 정의된 커널 공간으로 매핑하고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 공간에서 데이터를 감싸는 가장 작은 </a:t>
            </a:r>
            <a:r>
              <a:rPr lang="ko-KR" altLang="en-US" sz="1500" dirty="0" err="1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초구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hypersphere)</a:t>
            </a:r>
            <a:r>
              <a:rPr lang="ko-KR" altLang="en-US" sz="1500" dirty="0" err="1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찾는 방법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5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정상 데이터는 </a:t>
            </a:r>
            <a:r>
              <a:rPr lang="ko-KR" altLang="en-US" sz="1500" b="1" dirty="0" err="1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초구</a:t>
            </a:r>
            <a:r>
              <a:rPr lang="ko-KR" altLang="en-US" sz="15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내부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에</a:t>
            </a:r>
            <a:r>
              <a:rPr lang="ko-KR" altLang="en-US" sz="15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위치하며 </a:t>
            </a:r>
            <a:r>
              <a:rPr lang="ko-KR" altLang="en-US" sz="15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이상치는 </a:t>
            </a:r>
            <a:r>
              <a:rPr lang="ko-KR" altLang="en-US" sz="1500" b="1" dirty="0" err="1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초구</a:t>
            </a:r>
            <a:r>
              <a:rPr lang="ko-KR" altLang="en-US" sz="15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외부에 위치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하는</a:t>
            </a:r>
            <a:r>
              <a:rPr lang="ko-KR" altLang="en-US" sz="15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것으로 가정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US" sz="15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Deep-SVDD</a:t>
            </a:r>
            <a:r>
              <a:rPr 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: 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커널 함수 대신 신경망을 사용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인코더가 데이터에 따라 다른 변환을 학습하므로 </a:t>
            </a:r>
            <a:r>
              <a:rPr lang="ko-KR" altLang="en-US" sz="15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고차원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과 구조화된 데이터에서 이상치 감지 성능이 향상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lang="en-GB" sz="15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84" name="Google Shape;84;p5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16;p7">
            <a:extLst>
              <a:ext uri="{FF2B5EF4-FFF2-40B4-BE49-F238E27FC236}">
                <a16:creationId xmlns:a16="http://schemas.microsoft.com/office/drawing/2014/main" id="{C3A34F9D-A288-C88F-E1D1-09F67756CE94}"/>
              </a:ext>
            </a:extLst>
          </p:cNvPr>
          <p:cNvSpPr txBox="1"/>
          <p:nvPr/>
        </p:nvSpPr>
        <p:spPr>
          <a:xfrm>
            <a:off x="415239" y="1062452"/>
            <a:ext cx="935529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sng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SVDD-based methods</a:t>
            </a:r>
            <a:endParaRPr sz="1600" b="0" i="0" u="sng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Picture 2" descr="A picture containing screenshot, circle&#10;&#10;Description automatically generated">
            <a:extLst>
              <a:ext uri="{FF2B5EF4-FFF2-40B4-BE49-F238E27FC236}">
                <a16:creationId xmlns:a16="http://schemas.microsoft.com/office/drawing/2014/main" id="{D57DF3C0-650C-1450-7551-284471D56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0" y="1800084"/>
            <a:ext cx="5048250" cy="2686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219685-66BC-C0FB-04E8-C2CB6F7C0D81}"/>
              </a:ext>
            </a:extLst>
          </p:cNvPr>
          <p:cNvSpPr txBox="1"/>
          <p:nvPr/>
        </p:nvSpPr>
        <p:spPr>
          <a:xfrm>
            <a:off x="1990872" y="4453315"/>
            <a:ext cx="430575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Tax, D.M., </a:t>
            </a:r>
            <a:r>
              <a:rPr lang="en-GB" sz="800" dirty="0" err="1">
                <a:solidFill>
                  <a:schemeClr val="bg1">
                    <a:lumMod val="50000"/>
                  </a:schemeClr>
                </a:solidFill>
              </a:rPr>
              <a:t>Duin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, R.P.: Support vector data description. Machine learning 54 (2004) 45–66</a:t>
            </a:r>
            <a:endParaRPr lang="en-KR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416FE93B-FDDF-5F0F-3C27-3B51FFC2D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354" y="1986079"/>
            <a:ext cx="5534192" cy="207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67B081-F2D5-E44C-BF7B-2CAC9910CBD7}"/>
              </a:ext>
            </a:extLst>
          </p:cNvPr>
          <p:cNvSpPr txBox="1"/>
          <p:nvPr/>
        </p:nvSpPr>
        <p:spPr>
          <a:xfrm>
            <a:off x="7839220" y="4106764"/>
            <a:ext cx="43057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GB" sz="800" dirty="0" err="1">
                <a:solidFill>
                  <a:schemeClr val="bg1">
                    <a:lumMod val="50000"/>
                  </a:schemeClr>
                </a:solidFill>
              </a:rPr>
              <a:t>Vandermeulen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, R., </a:t>
            </a:r>
            <a:r>
              <a:rPr lang="en-GB" sz="800" dirty="0" err="1">
                <a:solidFill>
                  <a:schemeClr val="bg1">
                    <a:lumMod val="50000"/>
                  </a:schemeClr>
                </a:solidFill>
              </a:rPr>
              <a:t>Goernitz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, N., </a:t>
            </a:r>
            <a:r>
              <a:rPr lang="en-GB" sz="800" dirty="0" err="1">
                <a:solidFill>
                  <a:schemeClr val="bg1">
                    <a:lumMod val="50000"/>
                  </a:schemeClr>
                </a:solidFill>
              </a:rPr>
              <a:t>Deecke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, L., Siddiqui, S.A., Binder, A., </a:t>
            </a:r>
            <a:r>
              <a:rPr lang="en-GB" sz="800" dirty="0" err="1">
                <a:solidFill>
                  <a:schemeClr val="bg1">
                    <a:lumMod val="50000"/>
                  </a:schemeClr>
                </a:solidFill>
              </a:rPr>
              <a:t>M¨uller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, E., </a:t>
            </a:r>
            <a:r>
              <a:rPr lang="en-GB" sz="800" dirty="0" err="1">
                <a:solidFill>
                  <a:schemeClr val="bg1">
                    <a:lumMod val="50000"/>
                  </a:schemeClr>
                </a:solidFill>
              </a:rPr>
              <a:t>Kloft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, M.: Deep one-class classification. In: ICML. (2018) </a:t>
            </a:r>
            <a:endParaRPr lang="en-KR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5D5C12-9E82-D000-0031-7CE6288B1D1F}"/>
              </a:ext>
            </a:extLst>
          </p:cNvPr>
          <p:cNvSpPr txBox="1"/>
          <p:nvPr/>
        </p:nvSpPr>
        <p:spPr>
          <a:xfrm>
            <a:off x="3355936" y="1449169"/>
            <a:ext cx="893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>
                <a:solidFill>
                  <a:srgbClr val="3B7950"/>
                </a:solidFill>
              </a:rPr>
              <a:t>&lt;SVDD&gt;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557E90-10E0-6E7F-4484-D667DB2B3FF3}"/>
              </a:ext>
            </a:extLst>
          </p:cNvPr>
          <p:cNvSpPr txBox="1"/>
          <p:nvPr/>
        </p:nvSpPr>
        <p:spPr>
          <a:xfrm>
            <a:off x="8742853" y="1451444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>
                <a:solidFill>
                  <a:srgbClr val="3B7950"/>
                </a:solidFill>
              </a:rPr>
              <a:t>&lt;Deep-SVDD&gt;</a:t>
            </a:r>
          </a:p>
        </p:txBody>
      </p:sp>
    </p:spTree>
    <p:extLst>
      <p:ext uri="{BB962C8B-B14F-4D97-AF65-F5344CB8AC3E}">
        <p14:creationId xmlns:p14="http://schemas.microsoft.com/office/powerpoint/2010/main" val="2910422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11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" name="Google Shape;79;p5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5881389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>
                <a:latin typeface="Malgun Gothic"/>
                <a:ea typeface="Malgun Gothic"/>
                <a:cs typeface="Malgun Gothic"/>
                <a:sym typeface="Malgun Gothic"/>
              </a:rPr>
              <a:t>Self-supervised representation learning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" name="Google Shape;80;p5"/>
          <p:cNvSpPr txBox="1"/>
          <p:nvPr/>
        </p:nvSpPr>
        <p:spPr>
          <a:xfrm>
            <a:off x="801317" y="4996730"/>
            <a:ext cx="10589365" cy="113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GB" altLang="ko-KR" sz="1500" dirty="0" err="1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Unlabeled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데이터를 사전에 정의한 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pretext task</a:t>
            </a:r>
            <a:r>
              <a:rPr lang="ko-KR" altLang="en-US" sz="1500" dirty="0" err="1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통해 학습하는 기법</a:t>
            </a:r>
            <a:endParaRPr lang="en-US" altLang="ko-KR" sz="15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예를 들어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상대적인 패치 위치 예측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조각난 퍼즐 풀기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이미지 색상화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객체 개수 세기 및 회전 예측과 같은 </a:t>
            </a:r>
            <a:r>
              <a:rPr lang="en-GB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pretext task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가 사용</a:t>
            </a:r>
            <a:endParaRPr lang="en-KR" sz="15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84" name="Google Shape;84;p5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teaserImage">
            <a:extLst>
              <a:ext uri="{FF2B5EF4-FFF2-40B4-BE49-F238E27FC236}">
                <a16:creationId xmlns:a16="http://schemas.microsoft.com/office/drawing/2014/main" id="{C067962B-B69F-CC51-5449-ADB9871DB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029" y="1861270"/>
            <a:ext cx="8307942" cy="209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F5C018-E2D8-DF7D-8F7F-32D1F98A8712}"/>
              </a:ext>
            </a:extLst>
          </p:cNvPr>
          <p:cNvSpPr txBox="1"/>
          <p:nvPr/>
        </p:nvSpPr>
        <p:spPr>
          <a:xfrm>
            <a:off x="5494077" y="2030277"/>
            <a:ext cx="2460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Input: </a:t>
            </a:r>
            <a:r>
              <a:rPr lang="en-KR" dirty="0">
                <a:solidFill>
                  <a:srgbClr val="00B0F0"/>
                </a:solidFill>
              </a:rPr>
              <a:t>Target</a:t>
            </a:r>
            <a:r>
              <a:rPr lang="en-KR" dirty="0"/>
              <a:t>, Random patch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471308-4550-7776-4588-EA8C0E23F101}"/>
              </a:ext>
            </a:extLst>
          </p:cNvPr>
          <p:cNvSpPr txBox="1"/>
          <p:nvPr/>
        </p:nvSpPr>
        <p:spPr>
          <a:xfrm>
            <a:off x="7119082" y="1446294"/>
            <a:ext cx="4448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Random patch의 상대적 위치 예측하는 classifier 학습</a:t>
            </a:r>
          </a:p>
        </p:txBody>
      </p:sp>
    </p:spTree>
    <p:extLst>
      <p:ext uri="{BB962C8B-B14F-4D97-AF65-F5344CB8AC3E}">
        <p14:creationId xmlns:p14="http://schemas.microsoft.com/office/powerpoint/2010/main" val="3639089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"/>
          <p:cNvSpPr txBox="1">
            <a:spLocks noGrp="1"/>
          </p:cNvSpPr>
          <p:nvPr>
            <p:ph type="title"/>
          </p:nvPr>
        </p:nvSpPr>
        <p:spPr>
          <a:xfrm>
            <a:off x="1143000" y="4419600"/>
            <a:ext cx="11506200" cy="289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800" dirty="0"/>
              <a:t>Methods</a:t>
            </a:r>
            <a:endParaRPr sz="1800" dirty="0"/>
          </a:p>
        </p:txBody>
      </p:sp>
      <p:pic>
        <p:nvPicPr>
          <p:cNvPr id="73" name="Google Shape;73;p4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2586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13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" name="Google Shape;90;p6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3878969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>
                <a:latin typeface="Malgun Gothic"/>
                <a:ea typeface="Malgun Gothic"/>
                <a:cs typeface="Malgun Gothic"/>
                <a:sym typeface="Malgun Gothic"/>
              </a:rPr>
              <a:t>Patch-wise Deep SVDD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7" name="Google Shape;97;p6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0;p5">
            <a:extLst>
              <a:ext uri="{FF2B5EF4-FFF2-40B4-BE49-F238E27FC236}">
                <a16:creationId xmlns:a16="http://schemas.microsoft.com/office/drawing/2014/main" id="{619BCE35-E287-87D2-E99A-98AF4618E683}"/>
              </a:ext>
            </a:extLst>
          </p:cNvPr>
          <p:cNvSpPr txBox="1"/>
          <p:nvPr/>
        </p:nvSpPr>
        <p:spPr>
          <a:xfrm>
            <a:off x="801317" y="4795308"/>
            <a:ext cx="10589365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KR" sz="15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Train </a:t>
            </a:r>
            <a:r>
              <a:rPr lang="en-US" altLang="ko-KR" sz="15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sz="15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GB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Euclidean distance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의 합이 최소가 되도록 학습</a:t>
            </a:r>
            <a:endParaRPr lang="en-US" altLang="ko-KR" sz="15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GB" altLang="ko-KR" sz="15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Test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: </a:t>
            </a:r>
            <a:r>
              <a:rPr lang="en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Anomaly Score = Distance</a:t>
            </a:r>
            <a:endParaRPr lang="en-US" altLang="ko-KR" sz="15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5" name="Picture 4" descr="A picture containing font, text, white, handwriting&#10;&#10;Description automatically generated">
            <a:extLst>
              <a:ext uri="{FF2B5EF4-FFF2-40B4-BE49-F238E27FC236}">
                <a16:creationId xmlns:a16="http://schemas.microsoft.com/office/drawing/2014/main" id="{0C288B2B-38C1-6788-1EDF-934949819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255" y="3396937"/>
            <a:ext cx="3200400" cy="863600"/>
          </a:xfrm>
          <a:prstGeom prst="rect">
            <a:avLst/>
          </a:prstGeom>
        </p:spPr>
      </p:pic>
      <p:pic>
        <p:nvPicPr>
          <p:cNvPr id="7" name="Picture 6" descr="A picture containing font, white, handwriting, graphics&#10;&#10;Description automatically generated">
            <a:extLst>
              <a:ext uri="{FF2B5EF4-FFF2-40B4-BE49-F238E27FC236}">
                <a16:creationId xmlns:a16="http://schemas.microsoft.com/office/drawing/2014/main" id="{C5359EF7-B39C-DCBA-904B-17DD684EE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9255" y="2059921"/>
            <a:ext cx="2311400" cy="1168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68455C-C7D9-B9D1-82C3-3963806939AF}"/>
              </a:ext>
            </a:extLst>
          </p:cNvPr>
          <p:cNvSpPr txBox="1"/>
          <p:nvPr/>
        </p:nvSpPr>
        <p:spPr>
          <a:xfrm>
            <a:off x="9339655" y="3550075"/>
            <a:ext cx="1794081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>
                <a:solidFill>
                  <a:srgbClr val="3B7950"/>
                </a:solidFill>
              </a:rPr>
              <a:t>F</a:t>
            </a:r>
            <a:r>
              <a:rPr lang="el-GR" sz="1050" b="1" i="0" dirty="0">
                <a:solidFill>
                  <a:srgbClr val="3B7950"/>
                </a:solidFill>
                <a:effectLst/>
                <a:latin typeface="Arial" panose="020B0604020202020204" pitchFamily="34" charset="0"/>
              </a:rPr>
              <a:t>θ</a:t>
            </a:r>
            <a:r>
              <a:rPr lang="en-GB" sz="1050" b="1" i="0" dirty="0">
                <a:solidFill>
                  <a:srgbClr val="3B7950"/>
                </a:solidFill>
                <a:effectLst/>
                <a:latin typeface="Arial" panose="020B0604020202020204" pitchFamily="34" charset="0"/>
              </a:rPr>
              <a:t> : encoder</a:t>
            </a:r>
          </a:p>
          <a:p>
            <a:r>
              <a:rPr lang="en-GB" sz="1050" b="1" dirty="0">
                <a:solidFill>
                  <a:srgbClr val="3B7950"/>
                </a:solidFill>
                <a:latin typeface="Arial" panose="020B0604020202020204" pitchFamily="34" charset="0"/>
              </a:rPr>
              <a:t>x : </a:t>
            </a:r>
            <a:r>
              <a:rPr lang="ko-KR" altLang="en-US" sz="1050" b="1" dirty="0">
                <a:solidFill>
                  <a:srgbClr val="3B7950"/>
                </a:solidFill>
                <a:latin typeface="Arial" panose="020B0604020202020204" pitchFamily="34" charset="0"/>
              </a:rPr>
              <a:t>데이터</a:t>
            </a:r>
            <a:r>
              <a:rPr lang="en-US" altLang="ko-KR" sz="1050" b="1" dirty="0">
                <a:solidFill>
                  <a:srgbClr val="3B7950"/>
                </a:solidFill>
                <a:latin typeface="Arial" panose="020B0604020202020204" pitchFamily="34" charset="0"/>
              </a:rPr>
              <a:t>(</a:t>
            </a:r>
            <a:r>
              <a:rPr lang="ko-KR" altLang="en-US" sz="1050" b="1" dirty="0">
                <a:solidFill>
                  <a:srgbClr val="3B7950"/>
                </a:solidFill>
                <a:latin typeface="Arial" panose="020B0604020202020204" pitchFamily="34" charset="0"/>
              </a:rPr>
              <a:t>이미지</a:t>
            </a:r>
            <a:r>
              <a:rPr lang="en-US" altLang="ko-KR" sz="1050" b="1" dirty="0">
                <a:solidFill>
                  <a:srgbClr val="3B7950"/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US" sz="1050" b="1" dirty="0">
                <a:solidFill>
                  <a:srgbClr val="3B7950"/>
                </a:solidFill>
                <a:latin typeface="Arial" panose="020B0604020202020204" pitchFamily="34" charset="0"/>
              </a:rPr>
              <a:t>c : center of hypersphere</a:t>
            </a:r>
            <a:endParaRPr lang="en-KR" sz="1050" b="1" dirty="0">
              <a:solidFill>
                <a:srgbClr val="3B795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98F119-B353-6A75-900B-0434E4B6D872}"/>
              </a:ext>
            </a:extLst>
          </p:cNvPr>
          <p:cNvSpPr txBox="1"/>
          <p:nvPr/>
        </p:nvSpPr>
        <p:spPr>
          <a:xfrm>
            <a:off x="6801004" y="1933523"/>
            <a:ext cx="3299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>
                <a:solidFill>
                  <a:srgbClr val="3B7950"/>
                </a:solidFill>
              </a:rPr>
              <a:t>&lt;</a:t>
            </a:r>
            <a:r>
              <a:rPr lang="en-GB" b="1" dirty="0" err="1">
                <a:solidFill>
                  <a:srgbClr val="3B7950"/>
                </a:solidFill>
              </a:rPr>
              <a:t>Center</a:t>
            </a:r>
            <a:r>
              <a:rPr lang="en-GB" b="1" dirty="0">
                <a:solidFill>
                  <a:srgbClr val="3B7950"/>
                </a:solidFill>
              </a:rPr>
              <a:t> of hypersphere </a:t>
            </a:r>
            <a:r>
              <a:rPr lang="ko-KR" altLang="en-US" b="1" dirty="0">
                <a:solidFill>
                  <a:srgbClr val="3B7950"/>
                </a:solidFill>
              </a:rPr>
              <a:t>구하는 방법</a:t>
            </a:r>
            <a:r>
              <a:rPr lang="en-KR" b="1" dirty="0">
                <a:solidFill>
                  <a:srgbClr val="3B7950"/>
                </a:solidFill>
              </a:rPr>
              <a:t>&gt;</a:t>
            </a:r>
          </a:p>
        </p:txBody>
      </p:sp>
      <p:sp>
        <p:nvSpPr>
          <p:cNvPr id="14" name="Google Shape;116;p7">
            <a:extLst>
              <a:ext uri="{FF2B5EF4-FFF2-40B4-BE49-F238E27FC236}">
                <a16:creationId xmlns:a16="http://schemas.microsoft.com/office/drawing/2014/main" id="{045C2297-6415-2A76-5B48-F1C0D05B6DAC}"/>
              </a:ext>
            </a:extLst>
          </p:cNvPr>
          <p:cNvSpPr txBox="1"/>
          <p:nvPr/>
        </p:nvSpPr>
        <p:spPr>
          <a:xfrm>
            <a:off x="415238" y="1069623"/>
            <a:ext cx="935529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u="sng" dirty="0">
                <a:latin typeface="Malgun Gothic"/>
                <a:ea typeface="Malgun Gothic"/>
                <a:cs typeface="Malgun Gothic"/>
                <a:sym typeface="Malgun Gothic"/>
              </a:rPr>
              <a:t>Deep-SVDD : Baseline</a:t>
            </a:r>
            <a:endParaRPr sz="1600" b="0" i="0" u="sng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F0FB0A-3793-6367-18C9-72EDB870E8D1}"/>
              </a:ext>
            </a:extLst>
          </p:cNvPr>
          <p:cNvSpPr txBox="1"/>
          <p:nvPr/>
        </p:nvSpPr>
        <p:spPr>
          <a:xfrm>
            <a:off x="8450655" y="2555638"/>
            <a:ext cx="16914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>
                <a:solidFill>
                  <a:srgbClr val="3B7950"/>
                </a:solidFill>
              </a:rPr>
              <a:t>N : </a:t>
            </a:r>
            <a:r>
              <a:rPr lang="en-GB" sz="1050" b="1" dirty="0" err="1">
                <a:solidFill>
                  <a:srgbClr val="3B7950"/>
                </a:solidFill>
              </a:rPr>
              <a:t>num</a:t>
            </a:r>
            <a:r>
              <a:rPr lang="en-GB" sz="1050" b="1" dirty="0">
                <a:solidFill>
                  <a:srgbClr val="3B7950"/>
                </a:solidFill>
              </a:rPr>
              <a:t> of training data</a:t>
            </a:r>
            <a:endParaRPr lang="en-KR" sz="1050" b="1" dirty="0">
              <a:solidFill>
                <a:srgbClr val="3B7950"/>
              </a:solidFill>
            </a:endParaRPr>
          </a:p>
        </p:txBody>
      </p:sp>
      <p:pic>
        <p:nvPicPr>
          <p:cNvPr id="4" name="Picture 3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C82FC2A1-DD76-3EE1-E8EE-4F938ACA66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064" r="50345" b="36006"/>
          <a:stretch/>
        </p:blipFill>
        <p:spPr>
          <a:xfrm>
            <a:off x="2049856" y="2555638"/>
            <a:ext cx="3203700" cy="149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94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14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" name="Google Shape;90;p6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3878969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>
                <a:latin typeface="Malgun Gothic"/>
                <a:ea typeface="Malgun Gothic"/>
                <a:cs typeface="Malgun Gothic"/>
                <a:sym typeface="Malgun Gothic"/>
              </a:rPr>
              <a:t>Patch-wise Deep SVDD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7" name="Google Shape;97;p6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0;p5">
            <a:extLst>
              <a:ext uri="{FF2B5EF4-FFF2-40B4-BE49-F238E27FC236}">
                <a16:creationId xmlns:a16="http://schemas.microsoft.com/office/drawing/2014/main" id="{619BCE35-E287-87D2-E99A-98AF4618E683}"/>
              </a:ext>
            </a:extLst>
          </p:cNvPr>
          <p:cNvSpPr txBox="1"/>
          <p:nvPr/>
        </p:nvSpPr>
        <p:spPr>
          <a:xfrm>
            <a:off x="801317" y="4973625"/>
            <a:ext cx="10589365" cy="1823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Deep SVDD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에서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Patch SVDD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로 확장</a:t>
            </a:r>
            <a:endParaRPr lang="en-US" altLang="ko-KR" sz="15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US" altLang="ko-KR" sz="1500" u="sng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Deep SVDD 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 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이미지를 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input</a:t>
            </a:r>
            <a:r>
              <a:rPr lang="ko-KR" altLang="en-US" sz="1500" dirty="0" err="1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으로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활용하여 정상 데이터끼리 유사하게 </a:t>
            </a:r>
            <a:r>
              <a:rPr lang="ko-KR" altLang="en-US" sz="1500" dirty="0" err="1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임베딩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되도록 학습</a:t>
            </a:r>
            <a:endParaRPr lang="en-US" altLang="ko-KR" sz="15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GB" altLang="ko-KR" sz="1500" u="sng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Patch SVDD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 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이미지 내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patch 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들 중 거리가 가까운 것끼리 유사하게 </a:t>
            </a:r>
            <a:r>
              <a:rPr lang="ko-KR" altLang="en-US" sz="1500" dirty="0" err="1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임베딩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되도록 학습</a:t>
            </a:r>
            <a:endParaRPr lang="en-US" altLang="ko-KR" sz="15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ko-KR" altLang="en-US" sz="15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가까운 거리의 </a:t>
            </a:r>
            <a:r>
              <a:rPr lang="en-GB" altLang="ko-KR" sz="15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patch embedding</a:t>
            </a:r>
            <a:r>
              <a:rPr lang="ko-KR" altLang="en-US" sz="15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 유사해지도록 함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=&gt; 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이미지 상에서 거리가 가까운 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patch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들은 의미적으로 공유하는 특성이 많을 것이라는 가정</a:t>
            </a:r>
            <a:endParaRPr lang="en-US" altLang="ko-KR" sz="15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9" name="Picture 8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CAB665BA-0A8A-1C5D-E6A0-C18326CEF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4268" y="2064122"/>
            <a:ext cx="5923463" cy="2650438"/>
          </a:xfrm>
          <a:prstGeom prst="rect">
            <a:avLst/>
          </a:prstGeom>
        </p:spPr>
      </p:pic>
      <p:sp>
        <p:nvSpPr>
          <p:cNvPr id="17" name="Google Shape;116;p7">
            <a:extLst>
              <a:ext uri="{FF2B5EF4-FFF2-40B4-BE49-F238E27FC236}">
                <a16:creationId xmlns:a16="http://schemas.microsoft.com/office/drawing/2014/main" id="{FDAF3F93-A122-70CD-42DA-050F81AD2984}"/>
              </a:ext>
            </a:extLst>
          </p:cNvPr>
          <p:cNvSpPr txBox="1"/>
          <p:nvPr/>
        </p:nvSpPr>
        <p:spPr>
          <a:xfrm>
            <a:off x="415238" y="1069623"/>
            <a:ext cx="935529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u="sng" dirty="0">
                <a:latin typeface="Malgun Gothic"/>
                <a:ea typeface="Malgun Gothic"/>
                <a:cs typeface="Malgun Gothic"/>
                <a:sym typeface="Malgun Gothic"/>
              </a:rPr>
              <a:t>Patch-SVDD</a:t>
            </a:r>
            <a:endParaRPr sz="1600" b="0" i="0" u="sng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15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" name="Google Shape;90;p6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3878969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>
                <a:latin typeface="Malgun Gothic"/>
                <a:ea typeface="Malgun Gothic"/>
                <a:cs typeface="Malgun Gothic"/>
                <a:sym typeface="Malgun Gothic"/>
              </a:rPr>
              <a:t>Patch-wise Deep SVDD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7" name="Google Shape;97;p6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0;p5">
            <a:extLst>
              <a:ext uri="{FF2B5EF4-FFF2-40B4-BE49-F238E27FC236}">
                <a16:creationId xmlns:a16="http://schemas.microsoft.com/office/drawing/2014/main" id="{619BCE35-E287-87D2-E99A-98AF4618E683}"/>
              </a:ext>
            </a:extLst>
          </p:cNvPr>
          <p:cNvSpPr txBox="1"/>
          <p:nvPr/>
        </p:nvSpPr>
        <p:spPr>
          <a:xfrm>
            <a:off x="801317" y="5307413"/>
            <a:ext cx="10589365" cy="113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SVDD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에서 </a:t>
            </a:r>
            <a:r>
              <a:rPr lang="ko-KR" altLang="en-US" sz="1500" dirty="0" err="1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임베딩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목적을 변경한 이유 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 </a:t>
            </a:r>
            <a:r>
              <a:rPr lang="en-US" altLang="ko-KR" sz="15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High</a:t>
            </a:r>
            <a:r>
              <a:rPr lang="ko-KR" altLang="en-US" sz="15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5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intra-class</a:t>
            </a:r>
            <a:r>
              <a:rPr lang="ko-KR" altLang="en-US" sz="15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5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variation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다른 패치의 모든 특징을 하나의 중심점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(hypersphere 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영역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r>
              <a:rPr lang="ko-KR" altLang="en-US" sz="1500" dirty="0" err="1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으로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매핑하면 </a:t>
            </a:r>
            <a:r>
              <a:rPr lang="ko-KR" altLang="en-US" sz="1500" dirty="0" err="1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매핑된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표현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(feature)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과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patch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가 의미하는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semantic 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정보 사이의 관련성이 </a:t>
            </a:r>
            <a:r>
              <a:rPr lang="ko-KR" altLang="en-US" sz="1500" dirty="0" err="1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약해짐</a:t>
            </a:r>
            <a:endParaRPr lang="en-US" altLang="ko-KR" sz="15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7" name="Google Shape;116;p7">
            <a:extLst>
              <a:ext uri="{FF2B5EF4-FFF2-40B4-BE49-F238E27FC236}">
                <a16:creationId xmlns:a16="http://schemas.microsoft.com/office/drawing/2014/main" id="{FDAF3F93-A122-70CD-42DA-050F81AD2984}"/>
              </a:ext>
            </a:extLst>
          </p:cNvPr>
          <p:cNvSpPr txBox="1"/>
          <p:nvPr/>
        </p:nvSpPr>
        <p:spPr>
          <a:xfrm>
            <a:off x="415238" y="1069623"/>
            <a:ext cx="935529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u="sng" dirty="0">
                <a:latin typeface="Malgun Gothic"/>
                <a:ea typeface="Malgun Gothic"/>
                <a:cs typeface="Malgun Gothic"/>
                <a:sym typeface="Malgun Gothic"/>
              </a:rPr>
              <a:t>Patch-SVDD</a:t>
            </a:r>
            <a:endParaRPr sz="1600" b="0" i="0" u="sng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" name="Picture 18" descr="A picture containing font, text, white, graphics&#10;&#10;Description automatically generated">
            <a:extLst>
              <a:ext uri="{FF2B5EF4-FFF2-40B4-BE49-F238E27FC236}">
                <a16:creationId xmlns:a16="http://schemas.microsoft.com/office/drawing/2014/main" id="{9F4409AD-298F-85B2-6CDA-78DC77903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2543" y="3277438"/>
            <a:ext cx="3835400" cy="850900"/>
          </a:xfrm>
          <a:prstGeom prst="rect">
            <a:avLst/>
          </a:prstGeom>
        </p:spPr>
      </p:pic>
      <p:pic>
        <p:nvPicPr>
          <p:cNvPr id="20" name="Picture 19" descr="A picture containing font, text, white, handwriting&#10;&#10;Description automatically generated">
            <a:extLst>
              <a:ext uri="{FF2B5EF4-FFF2-40B4-BE49-F238E27FC236}">
                <a16:creationId xmlns:a16="http://schemas.microsoft.com/office/drawing/2014/main" id="{308F2138-C53B-DCEA-7504-4D754D2C4C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0888" y="2169334"/>
            <a:ext cx="3419480" cy="92271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844A459-C3D2-CAC1-114B-DE0A896ABFD5}"/>
              </a:ext>
            </a:extLst>
          </p:cNvPr>
          <p:cNvCxnSpPr/>
          <p:nvPr/>
        </p:nvCxnSpPr>
        <p:spPr>
          <a:xfrm flipH="1">
            <a:off x="9845182" y="2801893"/>
            <a:ext cx="289367" cy="697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8C47678-98B8-CC23-73D5-970EC7F8D3FB}"/>
              </a:ext>
            </a:extLst>
          </p:cNvPr>
          <p:cNvCxnSpPr>
            <a:cxnSpLocks/>
          </p:cNvCxnSpPr>
          <p:nvPr/>
        </p:nvCxnSpPr>
        <p:spPr>
          <a:xfrm flipH="1">
            <a:off x="10644651" y="2801893"/>
            <a:ext cx="16911" cy="697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Picture 26" descr="A close-up of several images&#10;&#10;Description automatically generated with low confidence">
            <a:extLst>
              <a:ext uri="{FF2B5EF4-FFF2-40B4-BE49-F238E27FC236}">
                <a16:creationId xmlns:a16="http://schemas.microsoft.com/office/drawing/2014/main" id="{FD1EF40A-45C5-5132-17F5-0506BABA04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0462" y="2227007"/>
            <a:ext cx="4648232" cy="18903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290CF0-2995-EF1E-74A8-450B406FAD6C}"/>
              </a:ext>
            </a:extLst>
          </p:cNvPr>
          <p:cNvSpPr txBox="1"/>
          <p:nvPr/>
        </p:nvSpPr>
        <p:spPr>
          <a:xfrm>
            <a:off x="8850570" y="4128338"/>
            <a:ext cx="1340432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i="0" dirty="0">
                <a:solidFill>
                  <a:srgbClr val="3B7950"/>
                </a:solidFill>
                <a:effectLst/>
                <a:latin typeface="Arial" panose="020B0604020202020204" pitchFamily="34" charset="0"/>
              </a:rPr>
              <a:t>f</a:t>
            </a:r>
            <a:r>
              <a:rPr lang="el-GR" sz="1050" b="1" i="0" dirty="0">
                <a:solidFill>
                  <a:srgbClr val="3B7950"/>
                </a:solidFill>
                <a:effectLst/>
                <a:latin typeface="Arial" panose="020B0604020202020204" pitchFamily="34" charset="0"/>
              </a:rPr>
              <a:t>θ</a:t>
            </a:r>
            <a:r>
              <a:rPr lang="en-GB" sz="1050" b="1" i="0" dirty="0">
                <a:solidFill>
                  <a:srgbClr val="3B7950"/>
                </a:solidFill>
                <a:effectLst/>
                <a:latin typeface="Arial" panose="020B0604020202020204" pitchFamily="34" charset="0"/>
              </a:rPr>
              <a:t> : </a:t>
            </a:r>
            <a:r>
              <a:rPr lang="en-GB" sz="1050" b="1" dirty="0">
                <a:solidFill>
                  <a:srgbClr val="3B7950"/>
                </a:solidFill>
                <a:latin typeface="Arial" panose="020B0604020202020204" pitchFamily="34" charset="0"/>
              </a:rPr>
              <a:t>patch </a:t>
            </a:r>
            <a:r>
              <a:rPr lang="en-GB" sz="1050" b="1" i="0" dirty="0">
                <a:solidFill>
                  <a:srgbClr val="3B7950"/>
                </a:solidFill>
                <a:effectLst/>
                <a:latin typeface="Arial" panose="020B0604020202020204" pitchFamily="34" charset="0"/>
              </a:rPr>
              <a:t>encoder</a:t>
            </a:r>
            <a:endParaRPr lang="en-GB" sz="1050" b="1" dirty="0">
              <a:solidFill>
                <a:srgbClr val="3B7950"/>
              </a:solidFill>
            </a:endParaRPr>
          </a:p>
          <a:p>
            <a:r>
              <a:rPr lang="en-GB" sz="1050" b="1" dirty="0">
                <a:solidFill>
                  <a:srgbClr val="3B7950"/>
                </a:solidFill>
              </a:rPr>
              <a:t>Pi</a:t>
            </a:r>
            <a:r>
              <a:rPr lang="en-US" sz="1050" b="1" dirty="0">
                <a:solidFill>
                  <a:srgbClr val="3B7950"/>
                </a:solidFill>
              </a:rPr>
              <a:t> </a:t>
            </a:r>
            <a:r>
              <a:rPr lang="en-GB" sz="1050" b="1" dirty="0">
                <a:solidFill>
                  <a:srgbClr val="3B7950"/>
                </a:solidFill>
              </a:rPr>
              <a:t>:</a:t>
            </a:r>
            <a:r>
              <a:rPr lang="en-US" sz="1050" b="1" dirty="0">
                <a:solidFill>
                  <a:srgbClr val="3B7950"/>
                </a:solidFill>
              </a:rPr>
              <a:t> </a:t>
            </a:r>
            <a:r>
              <a:rPr lang="ko-KR" altLang="en-US" sz="1050" b="1" dirty="0">
                <a:solidFill>
                  <a:srgbClr val="3B7950"/>
                </a:solidFill>
              </a:rPr>
              <a:t>현재 </a:t>
            </a:r>
            <a:r>
              <a:rPr lang="en-GB" altLang="ko-KR" sz="1050" b="1" dirty="0">
                <a:solidFill>
                  <a:srgbClr val="3B7950"/>
                </a:solidFill>
              </a:rPr>
              <a:t>Patch</a:t>
            </a:r>
          </a:p>
          <a:p>
            <a:r>
              <a:rPr lang="en-GB" sz="1050" b="1" dirty="0">
                <a:solidFill>
                  <a:srgbClr val="3B7950"/>
                </a:solidFill>
              </a:rPr>
              <a:t>Pi’ : </a:t>
            </a:r>
            <a:r>
              <a:rPr lang="ko-KR" altLang="en-US" sz="1050" b="1" dirty="0">
                <a:solidFill>
                  <a:srgbClr val="3B7950"/>
                </a:solidFill>
              </a:rPr>
              <a:t>인접 </a:t>
            </a:r>
            <a:r>
              <a:rPr lang="en-GB" altLang="ko-KR" sz="1050" b="1" dirty="0">
                <a:solidFill>
                  <a:srgbClr val="3B7950"/>
                </a:solidFill>
              </a:rPr>
              <a:t>Patch</a:t>
            </a:r>
            <a:endParaRPr lang="en-KR" sz="1050" b="1" dirty="0">
              <a:solidFill>
                <a:srgbClr val="3B79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8FD6F-9360-27D4-35EC-1459F6274DF3}"/>
              </a:ext>
            </a:extLst>
          </p:cNvPr>
          <p:cNvSpPr txBox="1"/>
          <p:nvPr/>
        </p:nvSpPr>
        <p:spPr>
          <a:xfrm>
            <a:off x="6821756" y="2516068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SVDD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C4B90A-2090-914F-59EC-4FED49BC1C13}"/>
              </a:ext>
            </a:extLst>
          </p:cNvPr>
          <p:cNvSpPr txBox="1"/>
          <p:nvPr/>
        </p:nvSpPr>
        <p:spPr>
          <a:xfrm>
            <a:off x="6562872" y="3504294"/>
            <a:ext cx="1202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Patch-SVDD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DC92EE-75CA-EE6C-51C3-82C9EF1FEC73}"/>
              </a:ext>
            </a:extLst>
          </p:cNvPr>
          <p:cNvSpPr txBox="1"/>
          <p:nvPr/>
        </p:nvSpPr>
        <p:spPr>
          <a:xfrm>
            <a:off x="905258" y="2007203"/>
            <a:ext cx="26693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000" dirty="0"/>
              <a:t>단순한 이미지에서는 성능에 큰 차이가 없음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BE7D31-E715-506C-2F9C-E3EA76874FB2}"/>
              </a:ext>
            </a:extLst>
          </p:cNvPr>
          <p:cNvSpPr txBox="1"/>
          <p:nvPr/>
        </p:nvSpPr>
        <p:spPr>
          <a:xfrm>
            <a:off x="4048692" y="2006774"/>
            <a:ext cx="30588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000" dirty="0"/>
              <a:t>복잡한 이미지에서는 anomaly 위치를 잘 찾지 못함</a:t>
            </a:r>
          </a:p>
        </p:txBody>
      </p:sp>
    </p:spTree>
    <p:extLst>
      <p:ext uri="{BB962C8B-B14F-4D97-AF65-F5344CB8AC3E}">
        <p14:creationId xmlns:p14="http://schemas.microsoft.com/office/powerpoint/2010/main" val="2338389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16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" name="Google Shape;90;p6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3878969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>
                <a:latin typeface="Malgun Gothic"/>
                <a:ea typeface="Malgun Gothic"/>
                <a:cs typeface="Malgun Gothic"/>
                <a:sym typeface="Malgun Gothic"/>
              </a:rPr>
              <a:t>Self-supervised learning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7" name="Google Shape;97;p6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0;p5">
            <a:extLst>
              <a:ext uri="{FF2B5EF4-FFF2-40B4-BE49-F238E27FC236}">
                <a16:creationId xmlns:a16="http://schemas.microsoft.com/office/drawing/2014/main" id="{619BCE35-E287-87D2-E99A-98AF4618E683}"/>
              </a:ext>
            </a:extLst>
          </p:cNvPr>
          <p:cNvSpPr txBox="1"/>
          <p:nvPr/>
        </p:nvSpPr>
        <p:spPr>
          <a:xfrm>
            <a:off x="801316" y="4802504"/>
            <a:ext cx="10589365" cy="113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Feature Extractor(Encoder)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가 좀 더 유의미한 정보를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patch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로부터 추출할 수 있도록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en-GB" altLang="ko-KR" sz="15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patch </a:t>
            </a:r>
            <a:r>
              <a:rPr lang="ko-KR" altLang="en-US" sz="15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간의 상대적인 위치 관계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lang="ko-KR" altLang="en-US" sz="15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분류하는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self-supervised learning task</a:t>
            </a:r>
            <a:r>
              <a:rPr lang="ko-KR" altLang="en-US" sz="1500" dirty="0" err="1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보조적으로 사용</a:t>
            </a:r>
            <a:endParaRPr lang="en-GB" altLang="ko-KR" sz="15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인코더와 분류기 쌍을 훈련시켜 두 패치의 상대적인 위치를 예측하도록 인코더와 분류기 쌍을 학습</a:t>
            </a:r>
            <a:endParaRPr lang="en-US" altLang="ko-KR" sz="15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5" name="Picture 4" descr="A picture containing text, screenshot, diagram&#10;&#10;Description automatically generated">
            <a:extLst>
              <a:ext uri="{FF2B5EF4-FFF2-40B4-BE49-F238E27FC236}">
                <a16:creationId xmlns:a16="http://schemas.microsoft.com/office/drawing/2014/main" id="{7F4E74E3-1F66-65C5-DBB0-EDB704FC6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393" y="1708537"/>
            <a:ext cx="5049456" cy="25117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155550-C743-AFA5-0E71-A8C2F53A71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4808" y="1791626"/>
            <a:ext cx="4317238" cy="4043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FF6FDD-2D5B-F5FE-8431-C7B59EAA1A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4808" y="3559996"/>
            <a:ext cx="4174375" cy="482372"/>
          </a:xfrm>
          <a:prstGeom prst="rect">
            <a:avLst/>
          </a:prstGeom>
        </p:spPr>
      </p:pic>
      <p:pic>
        <p:nvPicPr>
          <p:cNvPr id="10" name="Picture 9" descr="A picture containing font, text, white, graphics&#10;&#10;Description automatically generated">
            <a:extLst>
              <a:ext uri="{FF2B5EF4-FFF2-40B4-BE49-F238E27FC236}">
                <a16:creationId xmlns:a16="http://schemas.microsoft.com/office/drawing/2014/main" id="{5F913E89-F49A-2183-27C5-8C1D1B1082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0950" y="1145239"/>
            <a:ext cx="2705225" cy="6001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60E644-4BB5-5BB7-6D2E-95564DC9C738}"/>
              </a:ext>
            </a:extLst>
          </p:cNvPr>
          <p:cNvSpPr txBox="1"/>
          <p:nvPr/>
        </p:nvSpPr>
        <p:spPr>
          <a:xfrm>
            <a:off x="6974808" y="3276551"/>
            <a:ext cx="2262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solidFill>
                  <a:schemeClr val="tx1"/>
                </a:solidFill>
                <a:latin typeface="Arial" panose="020B0604020202020204" pitchFamily="34" charset="0"/>
              </a:rPr>
              <a:t>&lt;</a:t>
            </a:r>
            <a:r>
              <a:rPr lang="en-GB" sz="1200" b="1" dirty="0" err="1">
                <a:solidFill>
                  <a:schemeClr val="tx1"/>
                </a:solidFill>
                <a:latin typeface="Arial" panose="020B0604020202020204" pitchFamily="34" charset="0"/>
              </a:rPr>
              <a:t>최종</a:t>
            </a:r>
            <a:r>
              <a:rPr lang="en-GB" sz="1200" b="1" dirty="0">
                <a:solidFill>
                  <a:schemeClr val="tx1"/>
                </a:solidFill>
                <a:latin typeface="Arial" panose="020B0604020202020204" pitchFamily="34" charset="0"/>
              </a:rPr>
              <a:t> Patch SVDD </a:t>
            </a:r>
            <a:r>
              <a:rPr lang="en-GB" sz="1200" b="1" dirty="0" err="1">
                <a:solidFill>
                  <a:schemeClr val="tx1"/>
                </a:solidFill>
                <a:latin typeface="Arial" panose="020B0604020202020204" pitchFamily="34" charset="0"/>
              </a:rPr>
              <a:t>손실함수</a:t>
            </a:r>
            <a:r>
              <a:rPr lang="en-GB" sz="1200" b="1" dirty="0">
                <a:solidFill>
                  <a:schemeClr val="tx1"/>
                </a:solidFill>
                <a:latin typeface="Arial" panose="020B0604020202020204" pitchFamily="34" charset="0"/>
              </a:rPr>
              <a:t>&gt;</a:t>
            </a:r>
            <a:endParaRPr lang="en-KR" sz="12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299938-159B-0E4B-BED8-82013F191678}"/>
              </a:ext>
            </a:extLst>
          </p:cNvPr>
          <p:cNvSpPr txBox="1"/>
          <p:nvPr/>
        </p:nvSpPr>
        <p:spPr>
          <a:xfrm>
            <a:off x="8293562" y="2289162"/>
            <a:ext cx="215315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i="0" dirty="0">
                <a:solidFill>
                  <a:srgbClr val="3B7950"/>
                </a:solidFill>
                <a:effectLst/>
                <a:latin typeface="Arial" panose="020B0604020202020204" pitchFamily="34" charset="0"/>
              </a:rPr>
              <a:t>f</a:t>
            </a:r>
            <a:r>
              <a:rPr lang="el-GR" sz="1050" b="1" i="0" dirty="0">
                <a:solidFill>
                  <a:srgbClr val="3B7950"/>
                </a:solidFill>
                <a:effectLst/>
                <a:latin typeface="Arial" panose="020B0604020202020204" pitchFamily="34" charset="0"/>
              </a:rPr>
              <a:t>θ</a:t>
            </a:r>
            <a:r>
              <a:rPr lang="en-GB" sz="1050" b="1" i="0" dirty="0">
                <a:solidFill>
                  <a:srgbClr val="3B7950"/>
                </a:solidFill>
                <a:effectLst/>
                <a:latin typeface="Arial" panose="020B0604020202020204" pitchFamily="34" charset="0"/>
              </a:rPr>
              <a:t> : </a:t>
            </a:r>
            <a:r>
              <a:rPr lang="en-GB" sz="1050" b="1" dirty="0">
                <a:solidFill>
                  <a:srgbClr val="3B7950"/>
                </a:solidFill>
                <a:latin typeface="Arial" panose="020B0604020202020204" pitchFamily="34" charset="0"/>
              </a:rPr>
              <a:t>patch </a:t>
            </a:r>
            <a:r>
              <a:rPr lang="en-GB" sz="1050" b="1" i="0" dirty="0">
                <a:solidFill>
                  <a:srgbClr val="3B7950"/>
                </a:solidFill>
                <a:effectLst/>
                <a:latin typeface="Arial" panose="020B0604020202020204" pitchFamily="34" charset="0"/>
              </a:rPr>
              <a:t>encoder</a:t>
            </a:r>
          </a:p>
          <a:p>
            <a:r>
              <a:rPr lang="en-GB" sz="1050" b="1" dirty="0">
                <a:solidFill>
                  <a:srgbClr val="3B7950"/>
                </a:solidFill>
                <a:latin typeface="Arial" panose="020B0604020202020204" pitchFamily="34" charset="0"/>
              </a:rPr>
              <a:t>C : Classifier</a:t>
            </a:r>
          </a:p>
          <a:p>
            <a:r>
              <a:rPr lang="en-GB" sz="1050" b="1" dirty="0">
                <a:solidFill>
                  <a:srgbClr val="3B7950"/>
                </a:solidFill>
                <a:latin typeface="Arial" panose="020B0604020202020204" pitchFamily="34" charset="0"/>
              </a:rPr>
              <a:t>p1 : Random patch</a:t>
            </a:r>
          </a:p>
          <a:p>
            <a:r>
              <a:rPr lang="en-GB" sz="1050" b="1" dirty="0">
                <a:solidFill>
                  <a:srgbClr val="3B7950"/>
                </a:solidFill>
                <a:latin typeface="Arial" panose="020B0604020202020204" pitchFamily="34" charset="0"/>
              </a:rPr>
              <a:t>p2 : </a:t>
            </a:r>
            <a:r>
              <a:rPr lang="en-GB" sz="1050" b="1" dirty="0" err="1">
                <a:solidFill>
                  <a:srgbClr val="3B7950"/>
                </a:solidFill>
                <a:latin typeface="Arial" panose="020B0604020202020204" pitchFamily="34" charset="0"/>
              </a:rPr>
              <a:t>주변</a:t>
            </a:r>
            <a:r>
              <a:rPr lang="en-GB" sz="1050" b="1" dirty="0">
                <a:solidFill>
                  <a:srgbClr val="3B7950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050" b="1" dirty="0">
                <a:solidFill>
                  <a:srgbClr val="3B7950"/>
                </a:solidFill>
                <a:latin typeface="Arial" panose="020B0604020202020204" pitchFamily="34" charset="0"/>
              </a:rPr>
              <a:t>8</a:t>
            </a:r>
            <a:r>
              <a:rPr lang="ko-KR" altLang="en-US" sz="1050" b="1" dirty="0">
                <a:solidFill>
                  <a:srgbClr val="3B7950"/>
                </a:solidFill>
                <a:latin typeface="Arial" panose="020B0604020202020204" pitchFamily="34" charset="0"/>
              </a:rPr>
              <a:t>개 </a:t>
            </a:r>
            <a:r>
              <a:rPr lang="en-GB" altLang="ko-KR" sz="1050" b="1" dirty="0">
                <a:solidFill>
                  <a:srgbClr val="3B7950"/>
                </a:solidFill>
                <a:latin typeface="Arial" panose="020B0604020202020204" pitchFamily="34" charset="0"/>
              </a:rPr>
              <a:t>patch (label : 0~7)</a:t>
            </a:r>
            <a:endParaRPr lang="en-KR" sz="1050" b="1" dirty="0">
              <a:solidFill>
                <a:srgbClr val="3B795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201C09-0164-6FAF-95B5-94A424BA872E}"/>
              </a:ext>
            </a:extLst>
          </p:cNvPr>
          <p:cNvSpPr txBox="1"/>
          <p:nvPr/>
        </p:nvSpPr>
        <p:spPr>
          <a:xfrm>
            <a:off x="8293562" y="4059770"/>
            <a:ext cx="15616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z="1050" b="1" dirty="0">
                <a:solidFill>
                  <a:srgbClr val="3B7950"/>
                </a:solidFill>
                <a:latin typeface="Arial" panose="020B0604020202020204" pitchFamily="34" charset="0"/>
              </a:rPr>
              <a:t>λ</a:t>
            </a:r>
            <a:r>
              <a:rPr lang="el-GR" sz="1050" b="1" i="0" dirty="0">
                <a:solidFill>
                  <a:srgbClr val="3B795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050" b="1" i="0" dirty="0">
                <a:solidFill>
                  <a:srgbClr val="3B795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GB" altLang="ko-KR" sz="1050" b="1" i="0" dirty="0">
                <a:solidFill>
                  <a:srgbClr val="3B7950"/>
                </a:solidFill>
                <a:effectLst/>
                <a:latin typeface="Arial" panose="020B0604020202020204" pitchFamily="34" charset="0"/>
              </a:rPr>
              <a:t>Scaling</a:t>
            </a:r>
            <a:r>
              <a:rPr lang="en-US" altLang="ko-KR" sz="1050" b="1" i="0" dirty="0">
                <a:solidFill>
                  <a:srgbClr val="3B795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altLang="ko-KR" sz="1050" b="1" i="0" dirty="0">
                <a:solidFill>
                  <a:srgbClr val="3B7950"/>
                </a:solidFill>
                <a:effectLst/>
                <a:latin typeface="Arial" panose="020B0604020202020204" pitchFamily="34" charset="0"/>
              </a:rPr>
              <a:t>pa</a:t>
            </a:r>
            <a:r>
              <a:rPr lang="en-GB" altLang="ko-KR" sz="1050" b="1" dirty="0">
                <a:solidFill>
                  <a:srgbClr val="3B7950"/>
                </a:solidFill>
                <a:latin typeface="Arial" panose="020B0604020202020204" pitchFamily="34" charset="0"/>
              </a:rPr>
              <a:t>rameter</a:t>
            </a:r>
            <a:endParaRPr lang="en-KR" sz="1050" b="1" dirty="0">
              <a:solidFill>
                <a:srgbClr val="3B79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51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17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" name="Google Shape;90;p6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3878969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>
                <a:latin typeface="Malgun Gothic"/>
                <a:ea typeface="Malgun Gothic"/>
                <a:cs typeface="Malgun Gothic"/>
                <a:sym typeface="Malgun Gothic"/>
              </a:rPr>
              <a:t>Hierarchical encoding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7" name="Google Shape;97;p6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0;p5">
            <a:extLst>
              <a:ext uri="{FF2B5EF4-FFF2-40B4-BE49-F238E27FC236}">
                <a16:creationId xmlns:a16="http://schemas.microsoft.com/office/drawing/2014/main" id="{619BCE35-E287-87D2-E99A-98AF4618E683}"/>
              </a:ext>
            </a:extLst>
          </p:cNvPr>
          <p:cNvSpPr txBox="1"/>
          <p:nvPr/>
        </p:nvSpPr>
        <p:spPr>
          <a:xfrm>
            <a:off x="801316" y="4802504"/>
            <a:ext cx="10589365" cy="1800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Anomaly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가 이미지 상에서 매우 국소 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-&gt; Defect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 정확히 어느 정도의 크기를 가지는지 정확히 파악할 수 없음</a:t>
            </a:r>
            <a:endParaRPr lang="en-US" altLang="ko-KR" sz="15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ko-KR" altLang="en-US" sz="15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목적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 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서로 다른 </a:t>
            </a:r>
            <a:r>
              <a:rPr lang="ko-KR" altLang="en-US" sz="15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인식 범위</a:t>
            </a:r>
            <a:r>
              <a:rPr lang="en-US" altLang="ko-KR" sz="15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(receptive field)</a:t>
            </a:r>
            <a:r>
              <a:rPr lang="ko-KR" altLang="en-US" sz="1500" dirty="0" err="1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가지는 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feature extractor</a:t>
            </a:r>
            <a:r>
              <a:rPr lang="ko-KR" altLang="en-US" sz="1500" dirty="0" err="1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사용하여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anomaly</a:t>
            </a:r>
            <a:r>
              <a:rPr lang="ko-KR" altLang="en-US" sz="1500" dirty="0" err="1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잘 </a:t>
            </a:r>
            <a:r>
              <a:rPr lang="ko-KR" altLang="en-US" sz="1500" dirty="0" err="1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찾아내보자</a:t>
            </a:r>
            <a:endParaRPr lang="en-US" altLang="ko-KR" sz="15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GB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Small extractor :</a:t>
            </a:r>
            <a:r>
              <a:rPr lang="ko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  <a:r>
              <a:rPr lang="en-GB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x2 </a:t>
            </a:r>
            <a:r>
              <a:rPr lang="ko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그리드로 나눠진 패치에 대해 </a:t>
            </a:r>
            <a:r>
              <a:rPr lang="en-GB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feature extraction</a:t>
            </a:r>
            <a:r>
              <a:rPr lang="ko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을 수행한 후</a:t>
            </a:r>
            <a:r>
              <a:rPr lang="en-US" altLang="ko-KR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그것들을 합쳐 </a:t>
            </a:r>
            <a:r>
              <a:rPr lang="en-GB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feature</a:t>
            </a:r>
            <a:r>
              <a:rPr lang="ko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로 사용 </a:t>
            </a:r>
            <a:endParaRPr lang="en-US" altLang="ko-KR" sz="15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Big extractor : </a:t>
            </a:r>
            <a:r>
              <a:rPr lang="ko-KR" altLang="en-US" sz="1400" dirty="0"/>
              <a:t>위에서 얻어낸 합치기 이전의 </a:t>
            </a:r>
            <a:r>
              <a:rPr lang="en-US" altLang="ko-KR" sz="1400" dirty="0"/>
              <a:t>feature tensor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한번 더 별개의 </a:t>
            </a:r>
            <a:r>
              <a:rPr lang="en-US" altLang="ko-KR" sz="1400" dirty="0"/>
              <a:t>feature extractor</a:t>
            </a:r>
            <a:r>
              <a:rPr lang="ko-KR" altLang="en-US" sz="1400" dirty="0"/>
              <a:t>에 </a:t>
            </a:r>
            <a:r>
              <a:rPr lang="en-US" altLang="ko-KR" sz="1400" dirty="0"/>
              <a:t>forward </a:t>
            </a:r>
            <a:r>
              <a:rPr lang="ko-KR" altLang="en-US" sz="1400" dirty="0"/>
              <a:t>시킴으로써 더 큰 </a:t>
            </a:r>
            <a:r>
              <a:rPr lang="en-US" altLang="ko-KR" sz="1400" dirty="0"/>
              <a:t>receptive field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가지는 </a:t>
            </a:r>
            <a:r>
              <a:rPr lang="en-US" altLang="ko-KR" sz="1400" dirty="0"/>
              <a:t>feature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</a:t>
            </a:r>
            <a:r>
              <a:rPr lang="ko-KR" altLang="en-US" dirty="0"/>
              <a:t>얻음</a:t>
            </a:r>
            <a:endParaRPr lang="en-US" altLang="ko-KR" sz="15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5" name="Picture 4" descr="A picture containing screenshot, text, line&#10;&#10;Description automatically generated">
            <a:extLst>
              <a:ext uri="{FF2B5EF4-FFF2-40B4-BE49-F238E27FC236}">
                <a16:creationId xmlns:a16="http://schemas.microsoft.com/office/drawing/2014/main" id="{26B26A57-B78B-CAAF-D61F-31074D733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16" y="2004867"/>
            <a:ext cx="5043807" cy="2073565"/>
          </a:xfrm>
          <a:prstGeom prst="rect">
            <a:avLst/>
          </a:prstGeom>
        </p:spPr>
      </p:pic>
      <p:pic>
        <p:nvPicPr>
          <p:cNvPr id="7" name="Picture 6" descr="A picture containing font, handwriting, calligraphy, white&#10;&#10;Description automatically generated">
            <a:extLst>
              <a:ext uri="{FF2B5EF4-FFF2-40B4-BE49-F238E27FC236}">
                <a16:creationId xmlns:a16="http://schemas.microsoft.com/office/drawing/2014/main" id="{4B28CD2A-7D97-026C-2749-9F9B3508D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8585" y="2422806"/>
            <a:ext cx="3797300" cy="774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BC7BD2-FC55-DC0B-4748-C6A43E1E4EED}"/>
              </a:ext>
            </a:extLst>
          </p:cNvPr>
          <p:cNvSpPr txBox="1"/>
          <p:nvPr/>
        </p:nvSpPr>
        <p:spPr>
          <a:xfrm>
            <a:off x="7860757" y="3277115"/>
            <a:ext cx="119295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>
                <a:solidFill>
                  <a:srgbClr val="3B7950"/>
                </a:solidFill>
                <a:latin typeface="Arial" panose="020B0604020202020204" pitchFamily="34" charset="0"/>
              </a:rPr>
              <a:t>p : </a:t>
            </a:r>
            <a:r>
              <a:rPr lang="en-GB" sz="1050" b="1" dirty="0" err="1">
                <a:solidFill>
                  <a:srgbClr val="3B7950"/>
                </a:solidFill>
                <a:latin typeface="Arial" panose="020B0604020202020204" pitchFamily="34" charset="0"/>
              </a:rPr>
              <a:t>하나의</a:t>
            </a:r>
            <a:r>
              <a:rPr lang="en-GB" sz="1050" b="1" dirty="0">
                <a:solidFill>
                  <a:srgbClr val="3B7950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050" b="1" dirty="0">
                <a:solidFill>
                  <a:srgbClr val="3B7950"/>
                </a:solidFill>
                <a:latin typeface="Arial" panose="020B0604020202020204" pitchFamily="34" charset="0"/>
              </a:rPr>
              <a:t>Patch</a:t>
            </a:r>
          </a:p>
          <a:p>
            <a:endParaRPr lang="en-KR" sz="1050" b="1" dirty="0">
              <a:solidFill>
                <a:srgbClr val="3B79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307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18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" name="Google Shape;90;p6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3878969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>
                <a:latin typeface="Malgun Gothic"/>
                <a:ea typeface="Malgun Gothic"/>
                <a:cs typeface="Malgun Gothic"/>
                <a:sym typeface="Malgun Gothic"/>
              </a:rPr>
              <a:t>Generating anomaly maps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7" name="Google Shape;97;p6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0;p5">
            <a:extLst>
              <a:ext uri="{FF2B5EF4-FFF2-40B4-BE49-F238E27FC236}">
                <a16:creationId xmlns:a16="http://schemas.microsoft.com/office/drawing/2014/main" id="{619BCE35-E287-87D2-E99A-98AF4618E683}"/>
              </a:ext>
            </a:extLst>
          </p:cNvPr>
          <p:cNvSpPr txBox="1"/>
          <p:nvPr/>
        </p:nvSpPr>
        <p:spPr>
          <a:xfrm>
            <a:off x="801316" y="4802504"/>
            <a:ext cx="10589365" cy="1823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GB" altLang="ko-KR" sz="15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Anomaly Score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 Patch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에 대해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feature space 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에서 가장 가까운 정상 패치까지의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L2 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거리</a:t>
            </a:r>
            <a:endParaRPr lang="en-GB" altLang="ko-KR" sz="15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lvl="3" indent="-285750">
              <a:lnSpc>
                <a:spcPct val="150000"/>
              </a:lnSpc>
              <a:buSzPts val="1800"/>
              <a:buFont typeface="Arial"/>
              <a:buChar char="-"/>
            </a:pPr>
            <a:r>
              <a:rPr lang="en-GB" altLang="ko-KR" sz="15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Anomaly Maps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 Hierarchical encoding 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과정에서 학습한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encoder</a:t>
            </a:r>
            <a:r>
              <a:rPr lang="ko-KR" altLang="en-US" sz="1500" dirty="0" err="1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통해 얻은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big scale</a:t>
            </a:r>
            <a:r>
              <a:rPr lang="ko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의 </a:t>
            </a:r>
            <a:r>
              <a:rPr lang="en-US" altLang="ko-KR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receptive field</a:t>
            </a:r>
            <a:r>
              <a:rPr lang="ko-KR" altLang="en-US" sz="15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lang="ko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가지는 </a:t>
            </a:r>
            <a:r>
              <a:rPr lang="en-US" altLang="ko-KR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feature </a:t>
            </a:r>
            <a:r>
              <a:rPr lang="ko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하나</a:t>
            </a:r>
            <a:r>
              <a:rPr lang="en-US" altLang="ko-KR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그리고 </a:t>
            </a:r>
            <a:r>
              <a:rPr lang="en-US" altLang="ko-KR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small scale</a:t>
            </a:r>
            <a:r>
              <a:rPr lang="ko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의 </a:t>
            </a:r>
            <a:r>
              <a:rPr lang="en-US" altLang="ko-KR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feature </a:t>
            </a:r>
            <a:r>
              <a:rPr lang="ko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하나를</a:t>
            </a:r>
            <a:r>
              <a:rPr lang="en-US" altLang="ko-KR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en-GB" altLang="ko-KR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Patch</a:t>
            </a:r>
            <a:r>
              <a:rPr lang="ko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당 </a:t>
            </a:r>
            <a:r>
              <a:rPr lang="en-US" altLang="ko-KR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  <a:r>
              <a:rPr lang="ko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개의 </a:t>
            </a:r>
            <a:r>
              <a:rPr lang="en-GB" altLang="ko-KR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feature</a:t>
            </a:r>
            <a:r>
              <a:rPr lang="ko-KR" altLang="en-US" sz="15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lang="ko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얻음</a:t>
            </a:r>
            <a:r>
              <a:rPr lang="en-US" altLang="ko-KR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 -&gt; </a:t>
            </a:r>
            <a:r>
              <a:rPr lang="ko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한 </a:t>
            </a:r>
            <a:r>
              <a:rPr lang="en-US" altLang="ko-KR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Patch</a:t>
            </a:r>
            <a:r>
              <a:rPr lang="ko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당 </a:t>
            </a:r>
            <a:r>
              <a:rPr lang="en-US" altLang="ko-KR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  <a:r>
              <a:rPr lang="ko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개의 맵</a:t>
            </a:r>
            <a:endParaRPr lang="en-US" altLang="ko-KR" sz="15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lvl="3" indent="-285750">
              <a:lnSpc>
                <a:spcPct val="150000"/>
              </a:lnSpc>
              <a:buSzPts val="1800"/>
              <a:buFont typeface="Arial"/>
              <a:buChar char="-"/>
            </a:pPr>
            <a:r>
              <a:rPr lang="ko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두 </a:t>
            </a:r>
            <a:r>
              <a:rPr lang="ko-KR" altLang="en-US" sz="15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맵을</a:t>
            </a:r>
            <a:r>
              <a:rPr lang="ko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단순히 </a:t>
            </a:r>
            <a:r>
              <a:rPr lang="en-US" altLang="ko-KR" sz="15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element-wise multiplication</a:t>
            </a:r>
          </a:p>
          <a:p>
            <a:pPr marL="285750" lvl="3" indent="-285750">
              <a:lnSpc>
                <a:spcPct val="150000"/>
              </a:lnSpc>
              <a:buSzPts val="1800"/>
              <a:buFont typeface="Arial"/>
              <a:buChar char="-"/>
            </a:pPr>
            <a:r>
              <a:rPr lang="ko-KR" altLang="en-US" sz="15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이미지 단위의 </a:t>
            </a:r>
            <a:r>
              <a:rPr lang="en-US" altLang="ko-KR" sz="15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Anomaly Score </a:t>
            </a:r>
            <a:r>
              <a:rPr lang="en-GB" altLang="ko-KR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anomaly </a:t>
            </a:r>
            <a:r>
              <a:rPr lang="ko-KR" altLang="en-US" sz="15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맵을</a:t>
            </a:r>
            <a:r>
              <a:rPr lang="ko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spatial </a:t>
            </a:r>
            <a:r>
              <a:rPr lang="ko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한 방향으로 </a:t>
            </a:r>
            <a:r>
              <a:rPr lang="en-US" altLang="ko-KR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max operation</a:t>
            </a:r>
            <a:r>
              <a:rPr lang="ko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을 취해 얻어낸 스칼라 값을 사용</a:t>
            </a:r>
            <a:endParaRPr lang="en-US" altLang="ko-KR" sz="15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5" name="Picture 4" descr="A picture containing text, screenshot, circle, loudspeaker&#10;&#10;Description automatically generated">
            <a:extLst>
              <a:ext uri="{FF2B5EF4-FFF2-40B4-BE49-F238E27FC236}">
                <a16:creationId xmlns:a16="http://schemas.microsoft.com/office/drawing/2014/main" id="{EE9AC0FA-0BBD-458E-6B0E-630B958DF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429" y="1566904"/>
            <a:ext cx="5509869" cy="2674602"/>
          </a:xfrm>
          <a:prstGeom prst="rect">
            <a:avLst/>
          </a:prstGeom>
        </p:spPr>
      </p:pic>
      <p:pic>
        <p:nvPicPr>
          <p:cNvPr id="7" name="Picture 6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8348FFB9-94F7-3AB1-FEB7-FA5E8E8783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2088" y="2055496"/>
            <a:ext cx="3742483" cy="5656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F2B3D8-EC4A-D83B-F0AD-2C232AB37C6B}"/>
              </a:ext>
            </a:extLst>
          </p:cNvPr>
          <p:cNvSpPr txBox="1"/>
          <p:nvPr/>
        </p:nvSpPr>
        <p:spPr>
          <a:xfrm>
            <a:off x="7252088" y="1779614"/>
            <a:ext cx="1697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>
                <a:solidFill>
                  <a:srgbClr val="3B7950"/>
                </a:solidFill>
              </a:rPr>
              <a:t>&lt;</a:t>
            </a:r>
            <a:r>
              <a:rPr lang="en-GB" b="1" dirty="0">
                <a:solidFill>
                  <a:srgbClr val="3B7950"/>
                </a:solidFill>
              </a:rPr>
              <a:t>Anomaly Score</a:t>
            </a:r>
            <a:r>
              <a:rPr lang="en-KR" b="1" dirty="0">
                <a:solidFill>
                  <a:srgbClr val="3B7950"/>
                </a:solidFill>
              </a:rPr>
              <a:t>&gt;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E4F49B-AD4C-BE3B-73D6-2B067A9E74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2088" y="3260594"/>
            <a:ext cx="2102954" cy="474026"/>
          </a:xfrm>
          <a:prstGeom prst="rect">
            <a:avLst/>
          </a:prstGeom>
        </p:spPr>
      </p:pic>
      <p:pic>
        <p:nvPicPr>
          <p:cNvPr id="12" name="Picture 11" descr="A picture containing text, font, white, line&#10;&#10;Description automatically generated">
            <a:extLst>
              <a:ext uri="{FF2B5EF4-FFF2-40B4-BE49-F238E27FC236}">
                <a16:creationId xmlns:a16="http://schemas.microsoft.com/office/drawing/2014/main" id="{7A75B107-1AB5-31AC-7693-F78C9DC4E3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4145" y="4111339"/>
            <a:ext cx="2110897" cy="4740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FD2ECF-3DDE-8E0E-D655-A7327BE9E638}"/>
              </a:ext>
            </a:extLst>
          </p:cNvPr>
          <p:cNvSpPr txBox="1"/>
          <p:nvPr/>
        </p:nvSpPr>
        <p:spPr>
          <a:xfrm>
            <a:off x="7252088" y="2938540"/>
            <a:ext cx="1556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>
                <a:solidFill>
                  <a:srgbClr val="3B7950"/>
                </a:solidFill>
              </a:rPr>
              <a:t>&lt;</a:t>
            </a:r>
            <a:r>
              <a:rPr lang="en-GB" b="1" dirty="0">
                <a:solidFill>
                  <a:srgbClr val="3B7950"/>
                </a:solidFill>
              </a:rPr>
              <a:t>Anomaly </a:t>
            </a:r>
            <a:r>
              <a:rPr lang="en-US" altLang="ko-KR" b="1" dirty="0">
                <a:solidFill>
                  <a:srgbClr val="3B7950"/>
                </a:solidFill>
              </a:rPr>
              <a:t>Map</a:t>
            </a:r>
            <a:r>
              <a:rPr lang="en-KR" b="1" dirty="0">
                <a:solidFill>
                  <a:srgbClr val="3B7950"/>
                </a:solidFill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D92135-48B3-12F1-82A7-C30B6E7FCD6A}"/>
              </a:ext>
            </a:extLst>
          </p:cNvPr>
          <p:cNvSpPr txBox="1"/>
          <p:nvPr/>
        </p:nvSpPr>
        <p:spPr>
          <a:xfrm>
            <a:off x="9613355" y="3429000"/>
            <a:ext cx="19543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>
                <a:solidFill>
                  <a:srgbClr val="3B7950"/>
                </a:solidFill>
                <a:latin typeface="Arial" panose="020B0604020202020204" pitchFamily="34" charset="0"/>
              </a:rPr>
              <a:t>Element-wise</a:t>
            </a:r>
            <a:r>
              <a:rPr lang="en-US" sz="1050" b="1" dirty="0">
                <a:solidFill>
                  <a:srgbClr val="3B7950"/>
                </a:solidFill>
                <a:latin typeface="Arial" panose="020B0604020202020204" pitchFamily="34" charset="0"/>
              </a:rPr>
              <a:t> </a:t>
            </a:r>
            <a:r>
              <a:rPr lang="en-GB" sz="1050" b="1" dirty="0">
                <a:solidFill>
                  <a:srgbClr val="3B7950"/>
                </a:solidFill>
                <a:latin typeface="Arial" panose="020B0604020202020204" pitchFamily="34" charset="0"/>
              </a:rPr>
              <a:t>multiplication</a:t>
            </a:r>
            <a:endParaRPr lang="en-KR" sz="1050" b="1" dirty="0">
              <a:solidFill>
                <a:srgbClr val="3B79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669054-C5FE-ED46-1145-83D0C5B36218}"/>
              </a:ext>
            </a:extLst>
          </p:cNvPr>
          <p:cNvSpPr txBox="1"/>
          <p:nvPr/>
        </p:nvSpPr>
        <p:spPr>
          <a:xfrm>
            <a:off x="7244145" y="3803562"/>
            <a:ext cx="2694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>
                <a:solidFill>
                  <a:srgbClr val="3B7950"/>
                </a:solidFill>
              </a:rPr>
              <a:t>&lt;</a:t>
            </a:r>
            <a:r>
              <a:rPr lang="en-GB" b="1" dirty="0" err="1">
                <a:solidFill>
                  <a:srgbClr val="3B7950"/>
                </a:solidFill>
              </a:rPr>
              <a:t>이미지</a:t>
            </a:r>
            <a:r>
              <a:rPr lang="en-GB" b="1" dirty="0">
                <a:solidFill>
                  <a:srgbClr val="3B7950"/>
                </a:solidFill>
              </a:rPr>
              <a:t> </a:t>
            </a:r>
            <a:r>
              <a:rPr lang="en-GB" b="1" dirty="0" err="1">
                <a:solidFill>
                  <a:srgbClr val="3B7950"/>
                </a:solidFill>
              </a:rPr>
              <a:t>단위</a:t>
            </a:r>
            <a:r>
              <a:rPr lang="en-GB" b="1" dirty="0">
                <a:solidFill>
                  <a:srgbClr val="3B7950"/>
                </a:solidFill>
              </a:rPr>
              <a:t> Anomaly Score</a:t>
            </a:r>
            <a:r>
              <a:rPr lang="en-KR" b="1" dirty="0">
                <a:solidFill>
                  <a:srgbClr val="3B7950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278483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"/>
          <p:cNvSpPr txBox="1">
            <a:spLocks noGrp="1"/>
          </p:cNvSpPr>
          <p:nvPr>
            <p:ph type="title"/>
          </p:nvPr>
        </p:nvSpPr>
        <p:spPr>
          <a:xfrm>
            <a:off x="1143000" y="4419600"/>
            <a:ext cx="11506200" cy="289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800" dirty="0"/>
              <a:t>Results and Discussion</a:t>
            </a:r>
            <a:endParaRPr sz="1800" dirty="0"/>
          </a:p>
        </p:txBody>
      </p:sp>
      <p:pic>
        <p:nvPicPr>
          <p:cNvPr id="73" name="Google Shape;73;p4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840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"/>
          <p:cNvSpPr txBox="1">
            <a:spLocks noGrp="1"/>
          </p:cNvSpPr>
          <p:nvPr>
            <p:ph type="title"/>
          </p:nvPr>
        </p:nvSpPr>
        <p:spPr>
          <a:xfrm>
            <a:off x="1777110" y="4201795"/>
            <a:ext cx="4872355" cy="62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4000"/>
              <a:t>Contents</a:t>
            </a:r>
            <a:endParaRPr sz="4000"/>
          </a:p>
        </p:txBody>
      </p:sp>
      <p:pic>
        <p:nvPicPr>
          <p:cNvPr id="59" name="Google Shape;59;p2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20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" name="Google Shape;90;p6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3878969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2400" dirty="0"/>
              <a:t>Results and Discussion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7" name="Google Shape;97;p6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picture containing text, font, screenshot, white&#10;&#10;Description automatically generated">
            <a:extLst>
              <a:ext uri="{FF2B5EF4-FFF2-40B4-BE49-F238E27FC236}">
                <a16:creationId xmlns:a16="http://schemas.microsoft.com/office/drawing/2014/main" id="{1262D7A1-DD14-D97A-78D5-1D092CC83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263" y="1819164"/>
            <a:ext cx="4995392" cy="1961055"/>
          </a:xfrm>
          <a:prstGeom prst="rect">
            <a:avLst/>
          </a:prstGeom>
        </p:spPr>
      </p:pic>
      <p:pic>
        <p:nvPicPr>
          <p:cNvPr id="9" name="Picture 8" descr="A picture containing screenshot, text&#10;&#10;Description automatically generated">
            <a:extLst>
              <a:ext uri="{FF2B5EF4-FFF2-40B4-BE49-F238E27FC236}">
                <a16:creationId xmlns:a16="http://schemas.microsoft.com/office/drawing/2014/main" id="{DD29AD18-8FBC-2413-543E-98CC8EA69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797" y="1085192"/>
            <a:ext cx="3510643" cy="3429000"/>
          </a:xfrm>
          <a:prstGeom prst="rect">
            <a:avLst/>
          </a:prstGeom>
        </p:spPr>
      </p:pic>
      <p:sp>
        <p:nvSpPr>
          <p:cNvPr id="17" name="Google Shape;80;p5">
            <a:extLst>
              <a:ext uri="{FF2B5EF4-FFF2-40B4-BE49-F238E27FC236}">
                <a16:creationId xmlns:a16="http://schemas.microsoft.com/office/drawing/2014/main" id="{19A106F3-DC23-B577-0A52-A2DF33533BBC}"/>
              </a:ext>
            </a:extLst>
          </p:cNvPr>
          <p:cNvSpPr txBox="1"/>
          <p:nvPr/>
        </p:nvSpPr>
        <p:spPr>
          <a:xfrm>
            <a:off x="801316" y="4802504"/>
            <a:ext cx="10589365" cy="150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3" indent="-285750">
              <a:lnSpc>
                <a:spcPct val="150000"/>
              </a:lnSpc>
              <a:buSzPts val="1800"/>
              <a:buFont typeface="Arial"/>
              <a:buChar char="-"/>
            </a:pPr>
            <a:r>
              <a:rPr lang="en-KR" sz="1500" dirty="0"/>
              <a:t>(좌</a:t>
            </a:r>
            <a:r>
              <a:rPr lang="en-US" altLang="ko-KR" sz="1500" dirty="0"/>
              <a:t>) </a:t>
            </a:r>
            <a:r>
              <a:rPr lang="en-KR" sz="1500" dirty="0"/>
              <a:t>기존의 method들에 비해 꽤 좋은 성능을 보여줌</a:t>
            </a:r>
            <a:endParaRPr lang="en-GB" sz="15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lvl="3" indent="-285750">
              <a:lnSpc>
                <a:spcPct val="150000"/>
              </a:lnSpc>
              <a:buSzPts val="1800"/>
              <a:buFont typeface="Arial"/>
              <a:buChar char="-"/>
            </a:pP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우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Anomaly Region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에 대해 꽤 좋은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localization 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성능을 보여주고 있는 것을 확인</a:t>
            </a:r>
            <a:endParaRPr lang="en-US" altLang="ko-KR" sz="15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lvl="3" indent="-285750">
              <a:lnSpc>
                <a:spcPct val="150000"/>
              </a:lnSpc>
              <a:buSzPts val="1800"/>
              <a:buFont typeface="Arial"/>
              <a:buChar char="-"/>
            </a:pP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Anomaly map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의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resolution 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자체는 엄청나게 높은 편은 아니지만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patch</a:t>
            </a:r>
            <a:r>
              <a:rPr lang="ko-KR" altLang="en-US" sz="1500" dirty="0" err="1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잘게 나눌 수록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evaluation 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시간이나 학습 성능 쪽에서 </a:t>
            </a:r>
            <a:r>
              <a:rPr lang="en-GB" altLang="ko-KR" sz="1500" dirty="0" err="1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tradeoff</a:t>
            </a:r>
            <a:r>
              <a:rPr lang="ko-KR" altLang="en-US" sz="1500" dirty="0" err="1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해야 하므로 </a:t>
            </a:r>
            <a:r>
              <a:rPr lang="en-GB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resolution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과 성능 사이에서 적절한 균형을 찾음</a:t>
            </a:r>
            <a:endParaRPr lang="en-US" altLang="ko-KR" sz="15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A06E4F-8AD8-B0C2-A66C-C299E1C40AC1}"/>
              </a:ext>
            </a:extLst>
          </p:cNvPr>
          <p:cNvSpPr/>
          <p:nvPr/>
        </p:nvSpPr>
        <p:spPr>
          <a:xfrm>
            <a:off x="1488332" y="3429000"/>
            <a:ext cx="2033081" cy="1994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79DCED-A902-DB05-9B89-8213C724E655}"/>
              </a:ext>
            </a:extLst>
          </p:cNvPr>
          <p:cNvSpPr/>
          <p:nvPr/>
        </p:nvSpPr>
        <p:spPr>
          <a:xfrm>
            <a:off x="3900176" y="3425159"/>
            <a:ext cx="2033081" cy="1994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41576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21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" name="Google Shape;90;p6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3878969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2400" dirty="0"/>
              <a:t>Results and Discussion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7" name="Google Shape;97;p6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80;p5">
            <a:extLst>
              <a:ext uri="{FF2B5EF4-FFF2-40B4-BE49-F238E27FC236}">
                <a16:creationId xmlns:a16="http://schemas.microsoft.com/office/drawing/2014/main" id="{19A106F3-DC23-B577-0A52-A2DF33533BBC}"/>
              </a:ext>
            </a:extLst>
          </p:cNvPr>
          <p:cNvSpPr txBox="1"/>
          <p:nvPr/>
        </p:nvSpPr>
        <p:spPr>
          <a:xfrm>
            <a:off x="801316" y="4802504"/>
            <a:ext cx="10589365" cy="1823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3" indent="-285750">
              <a:lnSpc>
                <a:spcPct val="150000"/>
              </a:lnSpc>
              <a:buSzPts val="1800"/>
              <a:buFont typeface="Arial"/>
              <a:buChar char="-"/>
            </a:pPr>
            <a:r>
              <a:rPr lang="en-GB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Self-supervised learning task</a:t>
            </a:r>
            <a:r>
              <a:rPr lang="ko-KR" altLang="en-US" sz="15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lang="ko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붙여 직접적인 성능 향상이 있음을 보여줌</a:t>
            </a:r>
            <a:endParaRPr lang="en-GB" altLang="ko-KR" sz="15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lvl="3" indent="-285750">
              <a:lnSpc>
                <a:spcPct val="150000"/>
              </a:lnSpc>
              <a:buSzPts val="1800"/>
              <a:buFont typeface="Arial"/>
              <a:buChar char="-"/>
            </a:pPr>
            <a:r>
              <a:rPr lang="en-GB" sz="15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SVDD가</a:t>
            </a:r>
            <a:r>
              <a:rPr lang="ko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기존의 </a:t>
            </a:r>
            <a:r>
              <a:rPr lang="en-GB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Deep SVDD, SVDD'</a:t>
            </a:r>
            <a:r>
              <a:rPr lang="ko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가 새로 제시된 </a:t>
            </a:r>
            <a:r>
              <a:rPr lang="en-GB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Patch SVDD</a:t>
            </a:r>
            <a:r>
              <a:rPr lang="ko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에 </a:t>
            </a:r>
            <a:r>
              <a:rPr lang="en-GB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self-supervised learning(SSL)</a:t>
            </a:r>
            <a:r>
              <a:rPr lang="ko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이 빠진 버전</a:t>
            </a:r>
            <a:r>
              <a:rPr lang="en-US" altLang="ko-KR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그리고 </a:t>
            </a:r>
            <a:r>
              <a:rPr lang="en-GB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SVDD+SSL</a:t>
            </a:r>
            <a:r>
              <a:rPr lang="ko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이 본 논문이 제시한 알고리즘</a:t>
            </a:r>
            <a:endParaRPr lang="en-US" altLang="ko-KR" sz="15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lvl="3" indent="-285750">
              <a:lnSpc>
                <a:spcPct val="150000"/>
              </a:lnSpc>
              <a:buSzPts val="1800"/>
              <a:buFont typeface="Arial"/>
              <a:buChar char="-"/>
            </a:pPr>
            <a:r>
              <a:rPr lang="ko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특히 </a:t>
            </a:r>
            <a:r>
              <a:rPr lang="en-GB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cable, transistor </a:t>
            </a:r>
            <a:r>
              <a:rPr lang="ko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데이터 </a:t>
            </a:r>
            <a:r>
              <a:rPr lang="en-GB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class</a:t>
            </a:r>
            <a:r>
              <a:rPr lang="ko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와 같이 </a:t>
            </a:r>
            <a:r>
              <a:rPr lang="ko-KR" altLang="en-US" sz="15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텍스쳐</a:t>
            </a:r>
            <a:r>
              <a:rPr lang="ko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사진이 아니라 특정 </a:t>
            </a:r>
            <a:r>
              <a:rPr lang="en-GB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object</a:t>
            </a:r>
            <a:r>
              <a:rPr lang="ko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가 찍혀 있는 </a:t>
            </a:r>
            <a:r>
              <a:rPr lang="ko-KR" altLang="en-US" sz="15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클래스들에서</a:t>
            </a:r>
            <a:r>
              <a:rPr lang="ko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특히 </a:t>
            </a:r>
            <a:r>
              <a:rPr lang="en-GB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SSL</a:t>
            </a:r>
            <a:r>
              <a:rPr lang="ko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의 효과가 컸음</a:t>
            </a:r>
          </a:p>
        </p:txBody>
      </p:sp>
      <p:pic>
        <p:nvPicPr>
          <p:cNvPr id="3" name="Picture 2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BFE0D3FE-CCEF-481A-4482-388A38538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843" y="1607926"/>
            <a:ext cx="6404313" cy="238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38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22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" name="Google Shape;90;p6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3878969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2400" dirty="0"/>
              <a:t>Results and Discussion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7" name="Google Shape;97;p6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80;p5">
            <a:extLst>
              <a:ext uri="{FF2B5EF4-FFF2-40B4-BE49-F238E27FC236}">
                <a16:creationId xmlns:a16="http://schemas.microsoft.com/office/drawing/2014/main" id="{19A106F3-DC23-B577-0A52-A2DF33533BBC}"/>
              </a:ext>
            </a:extLst>
          </p:cNvPr>
          <p:cNvSpPr txBox="1"/>
          <p:nvPr/>
        </p:nvSpPr>
        <p:spPr>
          <a:xfrm>
            <a:off x="801316" y="4802504"/>
            <a:ext cx="10589365" cy="1823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3" indent="-285750">
              <a:lnSpc>
                <a:spcPct val="150000"/>
              </a:lnSpc>
              <a:buSzPts val="1800"/>
              <a:buFont typeface="Arial"/>
              <a:buChar char="-"/>
            </a:pPr>
            <a:r>
              <a:rPr lang="en-GB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Self-supervised learning task</a:t>
            </a:r>
            <a:r>
              <a:rPr lang="ko-KR" altLang="en-US" sz="15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lang="ko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붙여 직접적인 성능 향상이 있음을 보여줌 </a:t>
            </a:r>
            <a:r>
              <a:rPr lang="en-US" altLang="ko-KR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-&gt; </a:t>
            </a:r>
            <a:r>
              <a:rPr lang="en-GB" altLang="ko-KR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Patch</a:t>
            </a:r>
            <a:r>
              <a:rPr lang="ko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의 </a:t>
            </a:r>
            <a:r>
              <a:rPr lang="en-GB" altLang="ko-KR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multi-modality</a:t>
            </a:r>
            <a:r>
              <a:rPr lang="ko-KR" altLang="en-US" sz="15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lang="ko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잘 학습할 수 있도록 돕는 것이 </a:t>
            </a:r>
            <a:r>
              <a:rPr lang="en-GB" altLang="ko-KR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SSL</a:t>
            </a:r>
            <a:r>
              <a:rPr lang="ko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임을 검증</a:t>
            </a:r>
            <a:endParaRPr lang="en-GB" altLang="ko-KR" sz="15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lvl="3" indent="-285750">
              <a:lnSpc>
                <a:spcPct val="150000"/>
              </a:lnSpc>
              <a:buSzPts val="1800"/>
              <a:buFont typeface="Arial"/>
              <a:buChar char="-"/>
            </a:pPr>
            <a:r>
              <a:rPr lang="ko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각 방법론을 이용해 학습해낸 </a:t>
            </a:r>
            <a:r>
              <a:rPr lang="en-GB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feature vector</a:t>
            </a:r>
            <a:r>
              <a:rPr lang="ko-KR" altLang="en-US" sz="15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lang="ko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GB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visualize </a:t>
            </a:r>
            <a:r>
              <a:rPr lang="ko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하고 있는데</a:t>
            </a:r>
            <a:r>
              <a:rPr lang="en-US" altLang="ko-KR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맨 오른쪽의 </a:t>
            </a:r>
            <a:r>
              <a:rPr lang="en-GB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SSL</a:t>
            </a:r>
            <a:r>
              <a:rPr lang="ko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을 사용해 학습한 버전이 데이터의 </a:t>
            </a:r>
            <a:r>
              <a:rPr lang="en-GB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multi-modality</a:t>
            </a:r>
            <a:r>
              <a:rPr lang="ko-KR" altLang="en-US" sz="15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lang="ko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가장 잘 학습 했음을 정성적으로 보여줌 </a:t>
            </a:r>
            <a:r>
              <a:rPr lang="en-US" altLang="ko-KR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가까운 </a:t>
            </a:r>
            <a:r>
              <a:rPr lang="en-GB" altLang="ko-KR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patch</a:t>
            </a:r>
            <a:r>
              <a:rPr lang="ko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끼리 모여서 </a:t>
            </a:r>
            <a:r>
              <a:rPr lang="ko-KR" altLang="en-US" sz="15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임베딩이</a:t>
            </a:r>
            <a:r>
              <a:rPr lang="ko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되는 모습 확인 가능</a:t>
            </a:r>
            <a:r>
              <a:rPr lang="en-US" altLang="ko-KR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endParaRPr lang="ko-KR" altLang="en-US" sz="15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0D9AC53-F3FE-12A1-7D51-F12B54B69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3735" y="1403938"/>
            <a:ext cx="6754390" cy="316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71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"/>
          <p:cNvSpPr txBox="1">
            <a:spLocks noGrp="1"/>
          </p:cNvSpPr>
          <p:nvPr>
            <p:ph type="title"/>
          </p:nvPr>
        </p:nvSpPr>
        <p:spPr>
          <a:xfrm>
            <a:off x="1143000" y="4419600"/>
            <a:ext cx="11506200" cy="289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800" dirty="0"/>
              <a:t>Conclusion</a:t>
            </a:r>
            <a:endParaRPr sz="1800" dirty="0"/>
          </a:p>
        </p:txBody>
      </p:sp>
      <p:pic>
        <p:nvPicPr>
          <p:cNvPr id="73" name="Google Shape;73;p4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8279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24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" name="Google Shape;90;p6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3878969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>
                <a:latin typeface="Malgun Gothic"/>
                <a:ea typeface="Malgun Gothic"/>
                <a:cs typeface="Malgun Gothic"/>
                <a:sym typeface="Malgun Gothic"/>
              </a:rPr>
              <a:t>Conclusion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7" name="Google Shape;97;p6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80;p5">
            <a:extLst>
              <a:ext uri="{FF2B5EF4-FFF2-40B4-BE49-F238E27FC236}">
                <a16:creationId xmlns:a16="http://schemas.microsoft.com/office/drawing/2014/main" id="{19A106F3-DC23-B577-0A52-A2DF33533BBC}"/>
              </a:ext>
            </a:extLst>
          </p:cNvPr>
          <p:cNvSpPr txBox="1"/>
          <p:nvPr/>
        </p:nvSpPr>
        <p:spPr>
          <a:xfrm>
            <a:off x="801317" y="1076810"/>
            <a:ext cx="10589365" cy="113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3" indent="-285750">
              <a:lnSpc>
                <a:spcPct val="150000"/>
              </a:lnSpc>
              <a:buSzPts val="1800"/>
              <a:buFont typeface="Arial"/>
              <a:buChar char="-"/>
            </a:pPr>
            <a:r>
              <a:rPr lang="en-GB" altLang="ko-KR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Patch SVDD</a:t>
            </a:r>
            <a:r>
              <a:rPr lang="ko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는 이미지 이상 감지 및 분할에 대한 새로운 방법론을 제안</a:t>
            </a:r>
            <a:endParaRPr lang="en-US" altLang="ko-KR" sz="15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lvl="3" indent="-285750">
              <a:lnSpc>
                <a:spcPct val="150000"/>
              </a:lnSpc>
              <a:buSzPts val="1800"/>
              <a:buFont typeface="Arial"/>
              <a:buChar char="-"/>
            </a:pPr>
            <a:r>
              <a:rPr lang="en-GB" altLang="ko-KR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Contribution : </a:t>
            </a:r>
            <a:r>
              <a:rPr lang="ko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이미지를 패치 레벨에서 검사하여 결함을 </a:t>
            </a:r>
            <a:r>
              <a:rPr lang="ko-KR" altLang="en-US" sz="15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지역화할</a:t>
            </a:r>
            <a:r>
              <a:rPr lang="ko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수 있도록 하며</a:t>
            </a:r>
            <a:r>
              <a:rPr lang="en-US" altLang="ko-KR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자기 지도 학습</a:t>
            </a:r>
            <a:r>
              <a:rPr lang="en-GB" altLang="ko-KR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(SSL)</a:t>
            </a:r>
            <a:r>
              <a:rPr lang="ko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을 통해 추가적인 성능 향상 가져옴</a:t>
            </a:r>
            <a:endParaRPr lang="en-US" altLang="ko-KR" sz="15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5709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sp>
        <p:nvSpPr>
          <p:cNvPr id="65" name="Google Shape;65;p3"/>
          <p:cNvSpPr txBox="1">
            <a:spLocks noGrp="1"/>
          </p:cNvSpPr>
          <p:nvPr>
            <p:ph type="title"/>
          </p:nvPr>
        </p:nvSpPr>
        <p:spPr>
          <a:xfrm>
            <a:off x="415239" y="281178"/>
            <a:ext cx="286131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Contents</a:t>
            </a:r>
            <a:endParaRPr/>
          </a:p>
        </p:txBody>
      </p:sp>
      <p:sp>
        <p:nvSpPr>
          <p:cNvPr id="66" name="Google Shape;66;p3"/>
          <p:cNvSpPr txBox="1"/>
          <p:nvPr/>
        </p:nvSpPr>
        <p:spPr>
          <a:xfrm>
            <a:off x="304800" y="990600"/>
            <a:ext cx="11651700" cy="216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6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GB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6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GB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6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GB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Methods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6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 dirty="0"/>
              <a:t>Results and Discussion</a:t>
            </a:r>
          </a:p>
          <a:p>
            <a:pPr marL="285750" marR="0" lvl="6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 dirty="0"/>
              <a:t>Conclusion</a:t>
            </a:r>
            <a:endParaRPr sz="1800" dirty="0"/>
          </a:p>
        </p:txBody>
      </p:sp>
      <p:pic>
        <p:nvPicPr>
          <p:cNvPr id="67" name="Google Shape;67;p3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"/>
          <p:cNvSpPr txBox="1">
            <a:spLocks noGrp="1"/>
          </p:cNvSpPr>
          <p:nvPr>
            <p:ph type="title"/>
          </p:nvPr>
        </p:nvSpPr>
        <p:spPr>
          <a:xfrm>
            <a:off x="1143000" y="4419600"/>
            <a:ext cx="11506200" cy="289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800" dirty="0"/>
              <a:t>Introduction</a:t>
            </a:r>
            <a:endParaRPr sz="1800" dirty="0"/>
          </a:p>
        </p:txBody>
      </p:sp>
      <p:pic>
        <p:nvPicPr>
          <p:cNvPr id="73" name="Google Shape;73;p4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5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" name="Google Shape;79;p5"/>
          <p:cNvSpPr txBox="1">
            <a:spLocks noGrp="1"/>
          </p:cNvSpPr>
          <p:nvPr>
            <p:ph type="title"/>
          </p:nvPr>
        </p:nvSpPr>
        <p:spPr>
          <a:xfrm>
            <a:off x="415239" y="281178"/>
            <a:ext cx="3154438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>
                <a:latin typeface="Malgun Gothic"/>
                <a:ea typeface="Malgun Gothic"/>
                <a:cs typeface="Malgun Gothic"/>
                <a:sym typeface="Malgun Gothic"/>
              </a:rPr>
              <a:t>Introduction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" name="Google Shape;80;p5"/>
          <p:cNvSpPr txBox="1"/>
          <p:nvPr/>
        </p:nvSpPr>
        <p:spPr>
          <a:xfrm>
            <a:off x="801317" y="4330680"/>
            <a:ext cx="10589365" cy="216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i="0" u="sng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Anomaly Detection</a:t>
            </a: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ko-KR" altLang="en-US" sz="1500" dirty="0">
                <a:latin typeface="Malgun Gothic"/>
                <a:ea typeface="Malgun Gothic"/>
                <a:cs typeface="Malgun Gothic"/>
                <a:sym typeface="Malgun Gothic"/>
              </a:rPr>
              <a:t>어떤 데이터에 대하여 해당 데이터가 </a:t>
            </a:r>
            <a:r>
              <a:rPr lang="en-GB" altLang="ko-KR" sz="1500" dirty="0">
                <a:latin typeface="Malgun Gothic"/>
                <a:ea typeface="Malgun Gothic"/>
                <a:cs typeface="Malgun Gothic"/>
                <a:sym typeface="Malgun Gothic"/>
              </a:rPr>
              <a:t>Normal/Abnormal</a:t>
            </a:r>
            <a:r>
              <a:rPr lang="ko-KR" altLang="en-US" sz="1500" dirty="0">
                <a:latin typeface="Malgun Gothic"/>
                <a:ea typeface="Malgun Gothic"/>
                <a:cs typeface="Malgun Gothic"/>
                <a:sym typeface="Malgun Gothic"/>
              </a:rPr>
              <a:t>인지 결정하는 문제</a:t>
            </a:r>
            <a:endParaRPr lang="en-US" altLang="ko-KR" sz="15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ko-KR" altLang="en-US" sz="1500" dirty="0">
                <a:latin typeface="Malgun Gothic"/>
                <a:ea typeface="Malgun Gothic"/>
                <a:cs typeface="Malgun Gothic"/>
                <a:sym typeface="Malgun Gothic"/>
              </a:rPr>
              <a:t>주로 </a:t>
            </a:r>
            <a:r>
              <a:rPr lang="en-US" altLang="ko-KR" sz="1500" dirty="0">
                <a:latin typeface="Malgun Gothic"/>
                <a:ea typeface="Malgun Gothic"/>
                <a:cs typeface="Malgun Gothic"/>
                <a:sym typeface="Malgun Gothic"/>
              </a:rPr>
              <a:t>one-class</a:t>
            </a:r>
            <a:r>
              <a:rPr lang="ko-KR" altLang="en-US" sz="15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500" dirty="0">
                <a:latin typeface="Malgun Gothic"/>
                <a:ea typeface="Malgun Gothic"/>
                <a:cs typeface="Malgun Gothic"/>
                <a:sym typeface="Malgun Gothic"/>
              </a:rPr>
              <a:t>classification</a:t>
            </a:r>
            <a:r>
              <a:rPr lang="ko-KR" altLang="en-US" sz="1500" dirty="0">
                <a:latin typeface="Malgun Gothic"/>
                <a:ea typeface="Malgun Gothic"/>
                <a:cs typeface="Malgun Gothic"/>
                <a:sym typeface="Malgun Gothic"/>
              </a:rPr>
              <a:t>로 문제를 해결하고자 함</a:t>
            </a:r>
            <a:r>
              <a:rPr lang="en-US" altLang="ko-KR" sz="1500" dirty="0">
                <a:latin typeface="Malgun Gothic"/>
                <a:ea typeface="Malgun Gothic"/>
                <a:cs typeface="Malgun Gothic"/>
                <a:sym typeface="Malgun Gothic"/>
              </a:rPr>
              <a:t> :</a:t>
            </a:r>
            <a:r>
              <a:rPr lang="ko-KR" altLang="en-US" sz="15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GB" altLang="ko-KR" sz="1500" dirty="0">
                <a:latin typeface="Malgun Gothic"/>
                <a:ea typeface="Malgun Gothic"/>
                <a:cs typeface="Malgun Gothic"/>
                <a:sym typeface="Malgun Gothic"/>
              </a:rPr>
              <a:t>One-class support vector machine(OC-SVM), Support Vector Data Description(SVDD)</a:t>
            </a:r>
            <a:r>
              <a:rPr lang="en-US" altLang="ko-KR" sz="1500" dirty="0"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sz="15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GB" altLang="ko-KR" sz="1500" dirty="0">
                <a:latin typeface="Malgun Gothic"/>
                <a:ea typeface="Malgun Gothic"/>
                <a:cs typeface="Malgun Gothic"/>
                <a:sym typeface="Malgun Gothic"/>
              </a:rPr>
              <a:t>Deep SVDD</a:t>
            </a: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ko-KR" altLang="en-US" sz="1500" u="sng" dirty="0">
                <a:latin typeface="Malgun Gothic"/>
                <a:ea typeface="Malgun Gothic"/>
                <a:cs typeface="Malgun Gothic"/>
                <a:sym typeface="Malgun Gothic"/>
              </a:rPr>
              <a:t>본 논문은 </a:t>
            </a:r>
            <a:r>
              <a:rPr lang="en-GB" altLang="ko-KR" sz="1500" u="sng" dirty="0">
                <a:latin typeface="Malgun Gothic"/>
                <a:ea typeface="Malgun Gothic"/>
                <a:cs typeface="Malgun Gothic"/>
                <a:sym typeface="Malgun Gothic"/>
              </a:rPr>
              <a:t>Deep SVDD</a:t>
            </a:r>
            <a:r>
              <a:rPr lang="ko-KR" altLang="en-US" sz="1500" u="sng" dirty="0" err="1">
                <a:latin typeface="Malgun Gothic"/>
                <a:ea typeface="Malgun Gothic"/>
                <a:cs typeface="Malgun Gothic"/>
                <a:sym typeface="Malgun Gothic"/>
              </a:rPr>
              <a:t>를</a:t>
            </a:r>
            <a:r>
              <a:rPr lang="ko-KR" altLang="en-US" sz="1500" u="sng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GB" altLang="ko-KR" sz="1500" u="sng" dirty="0">
                <a:latin typeface="Malgun Gothic"/>
                <a:ea typeface="Malgun Gothic"/>
                <a:cs typeface="Malgun Gothic"/>
                <a:sym typeface="Malgun Gothic"/>
              </a:rPr>
              <a:t>Patch </a:t>
            </a:r>
            <a:r>
              <a:rPr lang="ko-KR" altLang="en-US" sz="1500" u="sng" dirty="0">
                <a:latin typeface="Malgun Gothic"/>
                <a:ea typeface="Malgun Gothic"/>
                <a:cs typeface="Malgun Gothic"/>
                <a:sym typeface="Malgun Gothic"/>
              </a:rPr>
              <a:t>단위로 확장 시킨 </a:t>
            </a:r>
            <a:r>
              <a:rPr lang="en-GB" altLang="ko-KR" sz="1500" u="sng" dirty="0">
                <a:latin typeface="Malgun Gothic"/>
                <a:ea typeface="Malgun Gothic"/>
                <a:cs typeface="Malgun Gothic"/>
                <a:sym typeface="Malgun Gothic"/>
              </a:rPr>
              <a:t>Patch SVDD</a:t>
            </a:r>
            <a:r>
              <a:rPr lang="ko-KR" altLang="en-US" sz="1500" u="sng" dirty="0" err="1">
                <a:latin typeface="Malgun Gothic"/>
                <a:ea typeface="Malgun Gothic"/>
                <a:cs typeface="Malgun Gothic"/>
                <a:sym typeface="Malgun Gothic"/>
              </a:rPr>
              <a:t>를</a:t>
            </a:r>
            <a:r>
              <a:rPr lang="ko-KR" altLang="en-US" sz="1500" u="sng" dirty="0">
                <a:latin typeface="Malgun Gothic"/>
                <a:ea typeface="Malgun Gothic"/>
                <a:cs typeface="Malgun Gothic"/>
                <a:sym typeface="Malgun Gothic"/>
              </a:rPr>
              <a:t> 제안</a:t>
            </a:r>
            <a:endParaRPr lang="en-US" altLang="ko-KR" sz="1500" u="sng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endParaRPr lang="ko-KR" altLang="en-US" sz="15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4" name="Google Shape;84;p5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56755D7-6721-9857-ECFB-7A9FA0371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458" y="1630524"/>
            <a:ext cx="3154438" cy="235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4593D4-8275-87CC-236B-51F72AD52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490" y="1771848"/>
            <a:ext cx="5534192" cy="207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9C9960-C7B5-2B8C-01FA-FF986BE718D5}"/>
              </a:ext>
            </a:extLst>
          </p:cNvPr>
          <p:cNvSpPr txBox="1"/>
          <p:nvPr/>
        </p:nvSpPr>
        <p:spPr>
          <a:xfrm>
            <a:off x="3014076" y="982817"/>
            <a:ext cx="1111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>
                <a:solidFill>
                  <a:srgbClr val="3B7950"/>
                </a:solidFill>
              </a:rPr>
              <a:t>&lt;OC-SVM&gt;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023355-EF57-CE12-9CA8-5B3A46C0A897}"/>
              </a:ext>
            </a:extLst>
          </p:cNvPr>
          <p:cNvSpPr txBox="1"/>
          <p:nvPr/>
        </p:nvSpPr>
        <p:spPr>
          <a:xfrm>
            <a:off x="7938142" y="982137"/>
            <a:ext cx="1370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>
                <a:solidFill>
                  <a:srgbClr val="3B7950"/>
                </a:solidFill>
              </a:rPr>
              <a:t>&lt;Deep SVDD&gt;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"/>
          <p:cNvSpPr txBox="1">
            <a:spLocks noGrp="1"/>
          </p:cNvSpPr>
          <p:nvPr>
            <p:ph type="title"/>
          </p:nvPr>
        </p:nvSpPr>
        <p:spPr>
          <a:xfrm>
            <a:off x="1143000" y="4419600"/>
            <a:ext cx="11506200" cy="289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800" dirty="0"/>
              <a:t>Background</a:t>
            </a:r>
            <a:endParaRPr sz="1800" dirty="0"/>
          </a:p>
        </p:txBody>
      </p:sp>
      <p:pic>
        <p:nvPicPr>
          <p:cNvPr id="73" name="Google Shape;73;p4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0929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7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" name="Google Shape;79;p5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5881389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>
                <a:latin typeface="Malgun Gothic"/>
                <a:ea typeface="Malgun Gothic"/>
                <a:cs typeface="Malgun Gothic"/>
                <a:sym typeface="Malgun Gothic"/>
              </a:rPr>
              <a:t>Anomaly Detection and Segmentation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" name="Google Shape;80;p5"/>
          <p:cNvSpPr txBox="1"/>
          <p:nvPr/>
        </p:nvSpPr>
        <p:spPr>
          <a:xfrm>
            <a:off x="801317" y="4365663"/>
            <a:ext cx="10589365" cy="1823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KR" sz="15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Train</a:t>
            </a:r>
            <a:r>
              <a:rPr lang="en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: </a:t>
            </a:r>
            <a:r>
              <a:rPr lang="en-GB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Score</a:t>
            </a:r>
            <a:r>
              <a:rPr 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GB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function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인 </a:t>
            </a:r>
            <a:r>
              <a:rPr lang="en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</a:t>
            </a:r>
            <a:r>
              <a:rPr lang="el-GR" sz="150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Malgun Gothic" panose="020B0503020000020004" pitchFamily="34" charset="-127"/>
              </a:rPr>
              <a:t>Θ</a:t>
            </a:r>
            <a:r>
              <a:rPr lang="ko-KR" altLang="en-US" sz="150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Malgun Gothic" panose="020B0503020000020004" pitchFamily="34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Arial" panose="020B0604020202020204" pitchFamily="34" charset="0"/>
                <a:ea typeface="Malgun Gothic" panose="020B0503020000020004" pitchFamily="34" charset="-127"/>
              </a:rPr>
              <a:t>훈련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  <a:ea typeface="Malgun Gothic" panose="020B0503020000020004" pitchFamily="34" charset="-127"/>
              </a:rPr>
              <a:t>,</a:t>
            </a:r>
            <a:r>
              <a:rPr lang="ko-KR" altLang="en-US" sz="1500" dirty="0">
                <a:solidFill>
                  <a:schemeClr val="tx1"/>
                </a:solidFill>
                <a:latin typeface="Arial" panose="020B0604020202020204" pitchFamily="34" charset="0"/>
                <a:ea typeface="Malgun Gothic" panose="020B0503020000020004" pitchFamily="34" charset="-127"/>
              </a:rPr>
              <a:t> </a:t>
            </a:r>
            <a:r>
              <a:rPr lang="en-GB" altLang="ko-KR" sz="1500" b="1" dirty="0">
                <a:solidFill>
                  <a:schemeClr val="tx1"/>
                </a:solidFill>
                <a:latin typeface="Arial" panose="020B0604020202020204" pitchFamily="34" charset="0"/>
                <a:ea typeface="Malgun Gothic" panose="020B0503020000020004" pitchFamily="34" charset="-127"/>
              </a:rPr>
              <a:t>Test</a:t>
            </a:r>
            <a:r>
              <a:rPr lang="en-GB" altLang="ko-KR" sz="1500" dirty="0">
                <a:solidFill>
                  <a:schemeClr val="tx1"/>
                </a:solidFill>
                <a:latin typeface="Arial" panose="020B0604020202020204" pitchFamily="34" charset="0"/>
                <a:ea typeface="Malgun Gothic" panose="020B0503020000020004" pitchFamily="34" charset="-127"/>
              </a:rPr>
              <a:t> : </a:t>
            </a:r>
            <a:r>
              <a:rPr lang="ko-KR" altLang="en-US" sz="1500" dirty="0">
                <a:solidFill>
                  <a:schemeClr val="tx1"/>
                </a:solidFill>
                <a:latin typeface="Arial" panose="020B0604020202020204" pitchFamily="34" charset="0"/>
                <a:ea typeface="Malgun Gothic" panose="020B0503020000020004" pitchFamily="34" charset="-127"/>
              </a:rPr>
              <a:t>높은 </a:t>
            </a:r>
            <a:r>
              <a:rPr lang="en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</a:t>
            </a:r>
            <a:r>
              <a:rPr lang="el-GR" sz="150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Malgun Gothic" panose="020B0503020000020004" pitchFamily="34" charset="-127"/>
              </a:rPr>
              <a:t>Θ</a:t>
            </a:r>
            <a:r>
              <a:rPr lang="ko-KR" altLang="en-US" sz="1500" dirty="0">
                <a:solidFill>
                  <a:schemeClr val="tx1"/>
                </a:solidFill>
                <a:latin typeface="Arial" panose="020B0604020202020204" pitchFamily="34" charset="0"/>
                <a:ea typeface="Malgun Gothic" panose="020B0503020000020004" pitchFamily="34" charset="-127"/>
              </a:rPr>
              <a:t> 값을 가질수록 </a:t>
            </a:r>
            <a:r>
              <a:rPr lang="en-GB" altLang="ko-KR" sz="1500" dirty="0">
                <a:solidFill>
                  <a:schemeClr val="tx1"/>
                </a:solidFill>
                <a:latin typeface="Arial" panose="020B0604020202020204" pitchFamily="34" charset="0"/>
                <a:ea typeface="Malgun Gothic" panose="020B0503020000020004" pitchFamily="34" charset="-127"/>
              </a:rPr>
              <a:t>anomaly</a:t>
            </a:r>
            <a:r>
              <a:rPr lang="ko-KR" altLang="en-US" sz="1500" dirty="0">
                <a:solidFill>
                  <a:schemeClr val="tx1"/>
                </a:solidFill>
                <a:latin typeface="Arial" panose="020B0604020202020204" pitchFamily="34" charset="0"/>
                <a:ea typeface="Malgun Gothic" panose="020B0503020000020004" pitchFamily="34" charset="-127"/>
              </a:rPr>
              <a:t>로 판단</a:t>
            </a:r>
            <a:endParaRPr lang="en-KR" sz="15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ko-KR" altLang="en-US" sz="1500" i="0" u="none" strike="noStrike" cap="none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"/>
                <a:sym typeface="Malgun Gothic"/>
              </a:rPr>
              <a:t>잘 훈련된 </a:t>
            </a:r>
            <a:r>
              <a:rPr lang="en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</a:t>
            </a:r>
            <a:r>
              <a:rPr lang="el-GR" sz="150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Malgun Gothic" panose="020B0503020000020004" pitchFamily="34" charset="-127"/>
              </a:rPr>
              <a:t>Θ</a:t>
            </a:r>
            <a:r>
              <a:rPr lang="ko-KR" altLang="en-US" sz="1500" dirty="0">
                <a:solidFill>
                  <a:schemeClr val="tx1"/>
                </a:solidFill>
                <a:latin typeface="Arial" panose="020B0604020202020204" pitchFamily="34" charset="0"/>
                <a:ea typeface="Malgun Gothic" panose="020B0503020000020004" pitchFamily="34" charset="-127"/>
              </a:rPr>
              <a:t>란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  <a:ea typeface="Malgun Gothic" panose="020B0503020000020004" pitchFamily="34" charset="-127"/>
              </a:rPr>
              <a:t>?</a:t>
            </a:r>
            <a:r>
              <a:rPr lang="ko-KR" altLang="en-US" sz="1500" dirty="0">
                <a:solidFill>
                  <a:schemeClr val="tx1"/>
                </a:solidFill>
                <a:latin typeface="Arial" panose="020B0604020202020204" pitchFamily="34" charset="0"/>
                <a:ea typeface="Malgun Gothic" panose="020B0503020000020004" pitchFamily="34" charset="-127"/>
              </a:rPr>
              <a:t> 정상 데이터에 낮은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  <a:ea typeface="Malgun Gothic" panose="020B0503020000020004" pitchFamily="34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Arial" panose="020B0604020202020204" pitchFamily="34" charset="0"/>
                <a:ea typeface="Malgun Gothic" panose="020B0503020000020004" pitchFamily="34" charset="-127"/>
              </a:rPr>
              <a:t>결과값 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  <a:ea typeface="Malgun Gothic" panose="020B0503020000020004" pitchFamily="34" charset="-127"/>
              </a:rPr>
              <a:t>(</a:t>
            </a:r>
            <a:r>
              <a:rPr lang="en-GB" altLang="ko-KR" sz="1500" dirty="0">
                <a:solidFill>
                  <a:schemeClr val="tx1"/>
                </a:solidFill>
                <a:latin typeface="Arial" panose="020B0604020202020204" pitchFamily="34" charset="0"/>
                <a:ea typeface="Malgun Gothic" panose="020B0503020000020004" pitchFamily="34" charset="-127"/>
              </a:rPr>
              <a:t>anomaly score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  <a:ea typeface="Malgun Gothic" panose="020B0503020000020004" pitchFamily="34" charset="-127"/>
              </a:rPr>
              <a:t>),</a:t>
            </a:r>
            <a:r>
              <a:rPr lang="ko-KR" altLang="en-US" sz="1500" dirty="0">
                <a:solidFill>
                  <a:schemeClr val="tx1"/>
                </a:solidFill>
                <a:latin typeface="Arial" panose="020B0604020202020204" pitchFamily="34" charset="0"/>
                <a:ea typeface="Malgun Gothic" panose="020B0503020000020004" pitchFamily="34" charset="-127"/>
              </a:rPr>
              <a:t> 이상 데이터에 높은 결과값을 주는 것</a:t>
            </a:r>
            <a:endParaRPr lang="en-US" altLang="ko-KR" sz="1500" dirty="0">
              <a:solidFill>
                <a:schemeClr val="tx1"/>
              </a:solidFill>
              <a:latin typeface="Arial" panose="020B0604020202020204" pitchFamily="34" charset="0"/>
              <a:ea typeface="Malgun Gothic" panose="020B0503020000020004" pitchFamily="34" charset="-127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tx1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Malgun Gothic"/>
                <a:sym typeface="Malgun Gothic"/>
              </a:rPr>
              <a:t>평가 성능 지표 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Malgun Gothic"/>
                <a:sym typeface="Malgun Gothic"/>
              </a:rPr>
              <a:t>:</a:t>
            </a:r>
            <a:r>
              <a:rPr lang="ko-KR" altLang="en-US" sz="1500" dirty="0">
                <a:solidFill>
                  <a:schemeClr val="tx1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Malgun Gothic"/>
                <a:sym typeface="Malgun Gothic"/>
              </a:rPr>
              <a:t> </a:t>
            </a:r>
            <a:r>
              <a:rPr lang="en-GB" altLang="ko-KR" sz="1500" dirty="0">
                <a:solidFill>
                  <a:schemeClr val="tx1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Malgun Gothic"/>
                <a:sym typeface="Malgun Gothic"/>
              </a:rPr>
              <a:t>AUROC</a:t>
            </a: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GB" altLang="ko-KR" sz="1500" i="0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Malgun Gothic"/>
                <a:sym typeface="Malgun Gothic"/>
              </a:rPr>
              <a:t>Segmentation : </a:t>
            </a:r>
            <a:r>
              <a:rPr lang="en-GB" altLang="ko-KR" sz="1500" dirty="0">
                <a:solidFill>
                  <a:schemeClr val="tx1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Malgun Gothic"/>
                <a:sym typeface="Malgun Gothic"/>
              </a:rPr>
              <a:t>Anomaly</a:t>
            </a:r>
            <a:r>
              <a:rPr lang="ko-KR" altLang="en-US" sz="1500" dirty="0">
                <a:solidFill>
                  <a:schemeClr val="tx1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Malgun Gothic"/>
                <a:sym typeface="Malgun Gothic"/>
              </a:rPr>
              <a:t>라벨이 </a:t>
            </a:r>
            <a:r>
              <a:rPr lang="en-GB" altLang="ko-KR" sz="1500" dirty="0">
                <a:solidFill>
                  <a:schemeClr val="tx1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Malgun Gothic"/>
                <a:sym typeface="Malgun Gothic"/>
              </a:rPr>
              <a:t>image </a:t>
            </a:r>
            <a:r>
              <a:rPr lang="ko-KR" altLang="en-US" sz="1500" dirty="0">
                <a:solidFill>
                  <a:schemeClr val="tx1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Malgun Gothic"/>
                <a:sym typeface="Malgun Gothic"/>
              </a:rPr>
              <a:t>단위가 아닌 픽셀 단위로 매겨져 있는 상황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Malgun Gothic"/>
                <a:sym typeface="Malgun Gothic"/>
              </a:rPr>
              <a:t>.</a:t>
            </a:r>
            <a:r>
              <a:rPr lang="ko-KR" altLang="en-US" sz="1500" dirty="0">
                <a:solidFill>
                  <a:schemeClr val="tx1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Malgun Gothic"/>
                <a:sym typeface="Malgun Gothic"/>
              </a:rPr>
              <a:t> </a:t>
            </a:r>
            <a:r>
              <a:rPr lang="en-GB" altLang="ko-KR" sz="1500" dirty="0">
                <a:solidFill>
                  <a:schemeClr val="tx1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Malgun Gothic"/>
                <a:sym typeface="Malgun Gothic"/>
              </a:rPr>
              <a:t>AUROC</a:t>
            </a:r>
            <a:r>
              <a:rPr lang="ko-KR" altLang="en-US" sz="1500" dirty="0">
                <a:solidFill>
                  <a:schemeClr val="tx1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Malgun Gothic"/>
                <a:sym typeface="Malgun Gothic"/>
              </a:rPr>
              <a:t>을 구하는 방식은 동일하게 적용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Malgun Gothic"/>
                <a:sym typeface="Malgun Gothic"/>
              </a:rPr>
              <a:t>.</a:t>
            </a:r>
            <a:endParaRPr lang="ko-KR" altLang="en-US" sz="1500" i="0" u="none" strike="noStrike" cap="none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Malgun Gothic"/>
              <a:sym typeface="Malgun Gothic"/>
            </a:endParaRPr>
          </a:p>
        </p:txBody>
      </p:sp>
      <p:pic>
        <p:nvPicPr>
          <p:cNvPr id="84" name="Google Shape;84;p5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9C9960-C7B5-2B8C-01FA-FF986BE718D5}"/>
              </a:ext>
            </a:extLst>
          </p:cNvPr>
          <p:cNvSpPr txBox="1"/>
          <p:nvPr/>
        </p:nvSpPr>
        <p:spPr>
          <a:xfrm>
            <a:off x="8820339" y="2905780"/>
            <a:ext cx="2082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>
                <a:solidFill>
                  <a:srgbClr val="3B7950"/>
                </a:solidFill>
              </a:rPr>
              <a:t>A</a:t>
            </a:r>
            <a:r>
              <a:rPr lang="el-GR" b="1" i="0" dirty="0">
                <a:solidFill>
                  <a:srgbClr val="3B7950"/>
                </a:solidFill>
                <a:effectLst/>
                <a:latin typeface="Arial" panose="020B0604020202020204" pitchFamily="34" charset="0"/>
              </a:rPr>
              <a:t>Θ</a:t>
            </a:r>
            <a:r>
              <a:rPr lang="en-GB" b="1" i="0" dirty="0">
                <a:solidFill>
                  <a:srgbClr val="3B7950"/>
                </a:solidFill>
                <a:effectLst/>
                <a:latin typeface="Arial" panose="020B0604020202020204" pitchFamily="34" charset="0"/>
              </a:rPr>
              <a:t> : Scoring Function</a:t>
            </a:r>
          </a:p>
          <a:p>
            <a:r>
              <a:rPr lang="en-GB" b="1" dirty="0">
                <a:solidFill>
                  <a:srgbClr val="3B7950"/>
                </a:solidFill>
                <a:latin typeface="Arial" panose="020B0604020202020204" pitchFamily="34" charset="0"/>
              </a:rPr>
              <a:t>X : Input Data</a:t>
            </a:r>
            <a:endParaRPr lang="en-KR" b="1" dirty="0">
              <a:solidFill>
                <a:srgbClr val="3B795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95700-9963-6555-57DF-AD38D7466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040" y="2730383"/>
            <a:ext cx="7047629" cy="794099"/>
          </a:xfrm>
          <a:prstGeom prst="rect">
            <a:avLst/>
          </a:prstGeom>
        </p:spPr>
      </p:pic>
      <p:sp>
        <p:nvSpPr>
          <p:cNvPr id="6" name="Google Shape;116;p7">
            <a:extLst>
              <a:ext uri="{FF2B5EF4-FFF2-40B4-BE49-F238E27FC236}">
                <a16:creationId xmlns:a16="http://schemas.microsoft.com/office/drawing/2014/main" id="{C3A34F9D-A288-C88F-E1D1-09F67756CE94}"/>
              </a:ext>
            </a:extLst>
          </p:cNvPr>
          <p:cNvSpPr txBox="1"/>
          <p:nvPr/>
        </p:nvSpPr>
        <p:spPr>
          <a:xfrm>
            <a:off x="415239" y="1062452"/>
            <a:ext cx="935529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sng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Problem Formulation</a:t>
            </a:r>
            <a:endParaRPr sz="1600" b="0" i="0" u="sng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839551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8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" name="Google Shape;79;p5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5881389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>
                <a:latin typeface="Malgun Gothic"/>
                <a:ea typeface="Malgun Gothic"/>
                <a:cs typeface="Malgun Gothic"/>
                <a:sym typeface="Malgun Gothic"/>
              </a:rPr>
              <a:t>Anomaly Detection and Segmentation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" name="Google Shape;80;p5"/>
          <p:cNvSpPr txBox="1"/>
          <p:nvPr/>
        </p:nvSpPr>
        <p:spPr>
          <a:xfrm>
            <a:off x="801314" y="5219192"/>
            <a:ext cx="10589365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KR" sz="15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Train</a:t>
            </a:r>
            <a:r>
              <a:rPr lang="en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: 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정상 데이터만으로 </a:t>
            </a:r>
            <a:r>
              <a:rPr lang="ko-KR" altLang="en-US" sz="1500" dirty="0">
                <a:solidFill>
                  <a:schemeClr val="tx1"/>
                </a:solidFill>
                <a:latin typeface="Arial" panose="020B0604020202020204" pitchFamily="34" charset="0"/>
                <a:ea typeface="Malgun Gothic" panose="020B0503020000020004" pitchFamily="34" charset="-127"/>
              </a:rPr>
              <a:t>훈련되어 정상 영역을 잘 배울 수 있음 </a:t>
            </a:r>
            <a:r>
              <a:rPr lang="en-US" altLang="ko-KR" sz="1500" dirty="0">
                <a:solidFill>
                  <a:schemeClr val="tx1"/>
                </a:solidFill>
                <a:latin typeface="Arial" panose="020B0604020202020204" pitchFamily="34" charset="0"/>
                <a:ea typeface="Malgun Gothic" panose="020B0503020000020004" pitchFamily="34" charset="-127"/>
              </a:rPr>
              <a:t>-&gt;</a:t>
            </a:r>
            <a:r>
              <a:rPr lang="ko-KR" altLang="en-US" sz="1500" dirty="0">
                <a:solidFill>
                  <a:schemeClr val="tx1"/>
                </a:solidFill>
                <a:latin typeface="Arial" panose="020B0604020202020204" pitchFamily="34" charset="0"/>
                <a:ea typeface="Malgun Gothic" panose="020B0503020000020004" pitchFamily="34" charset="-127"/>
              </a:rPr>
              <a:t> 정상 데이터는 복원이 잘됨</a:t>
            </a:r>
            <a:endParaRPr lang="en-US" altLang="ko-KR" sz="1500" dirty="0">
              <a:solidFill>
                <a:schemeClr val="tx1"/>
              </a:solidFill>
              <a:latin typeface="Arial" panose="020B0604020202020204" pitchFamily="34" charset="0"/>
              <a:ea typeface="Malgun Gothic" panose="020B0503020000020004" pitchFamily="34" charset="-127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GB" altLang="ko-KR" sz="1500" b="1" dirty="0">
                <a:solidFill>
                  <a:schemeClr val="tx1"/>
                </a:solidFill>
                <a:latin typeface="Arial" panose="020B0604020202020204" pitchFamily="34" charset="0"/>
                <a:ea typeface="Malgun Gothic" panose="020B0503020000020004" pitchFamily="34" charset="-127"/>
              </a:rPr>
              <a:t>Test</a:t>
            </a:r>
            <a:r>
              <a:rPr lang="en-GB" altLang="ko-KR" sz="1500" dirty="0">
                <a:solidFill>
                  <a:schemeClr val="tx1"/>
                </a:solidFill>
                <a:latin typeface="Arial" panose="020B0604020202020204" pitchFamily="34" charset="0"/>
                <a:ea typeface="Malgun Gothic" panose="020B0503020000020004" pitchFamily="34" charset="-127"/>
              </a:rPr>
              <a:t> : reconstruction difference</a:t>
            </a:r>
            <a:r>
              <a:rPr lang="ko-KR" altLang="en-US" sz="1500" dirty="0">
                <a:solidFill>
                  <a:schemeClr val="tx1"/>
                </a:solidFill>
                <a:latin typeface="Arial" panose="020B0604020202020204" pitchFamily="34" charset="0"/>
                <a:ea typeface="Malgun Gothic" panose="020B0503020000020004" pitchFamily="34" charset="-127"/>
              </a:rPr>
              <a:t>가 큰 경우 </a:t>
            </a:r>
            <a:r>
              <a:rPr lang="en-GB" altLang="ko-KR" sz="1500" dirty="0">
                <a:solidFill>
                  <a:schemeClr val="tx1"/>
                </a:solidFill>
                <a:latin typeface="Arial" panose="020B0604020202020204" pitchFamily="34" charset="0"/>
                <a:ea typeface="Malgun Gothic" panose="020B0503020000020004" pitchFamily="34" charset="-127"/>
              </a:rPr>
              <a:t>anomaly</a:t>
            </a:r>
            <a:r>
              <a:rPr lang="ko-KR" altLang="en-US" sz="1500" dirty="0">
                <a:solidFill>
                  <a:schemeClr val="tx1"/>
                </a:solidFill>
                <a:latin typeface="Arial" panose="020B0604020202020204" pitchFamily="34" charset="0"/>
                <a:ea typeface="Malgun Gothic" panose="020B0503020000020004" pitchFamily="34" charset="-127"/>
              </a:rPr>
              <a:t>로 판단</a:t>
            </a:r>
            <a:endParaRPr lang="en-KR" sz="15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84" name="Google Shape;84;p5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16;p7">
            <a:extLst>
              <a:ext uri="{FF2B5EF4-FFF2-40B4-BE49-F238E27FC236}">
                <a16:creationId xmlns:a16="http://schemas.microsoft.com/office/drawing/2014/main" id="{C3A34F9D-A288-C88F-E1D1-09F67756CE94}"/>
              </a:ext>
            </a:extLst>
          </p:cNvPr>
          <p:cNvSpPr txBox="1"/>
          <p:nvPr/>
        </p:nvSpPr>
        <p:spPr>
          <a:xfrm>
            <a:off x="415239" y="1062452"/>
            <a:ext cx="935529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sng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Auto</a:t>
            </a:r>
            <a:r>
              <a:rPr lang="en-US" sz="1600" b="1" i="0" u="sng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GB" sz="1600" b="1" i="0" u="sng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enco</a:t>
            </a:r>
            <a:r>
              <a:rPr lang="en-GB" sz="1600" b="1" u="sng" dirty="0">
                <a:latin typeface="Malgun Gothic"/>
                <a:ea typeface="Malgun Gothic"/>
                <a:cs typeface="Malgun Gothic"/>
                <a:sym typeface="Malgun Gothic"/>
              </a:rPr>
              <a:t>der-based methods</a:t>
            </a:r>
            <a:endParaRPr sz="1600" b="0" i="0" u="sng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Picture 4" descr="A picture containing text, screenshot, diagram, square&#10;&#10;Description automatically generated">
            <a:extLst>
              <a:ext uri="{FF2B5EF4-FFF2-40B4-BE49-F238E27FC236}">
                <a16:creationId xmlns:a16="http://schemas.microsoft.com/office/drawing/2014/main" id="{48B5D0F3-DF64-2433-93FD-B34E3BCD6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365" y="1400966"/>
            <a:ext cx="3990523" cy="31346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EBD0FB-06A1-B401-C141-266AFBB6E714}"/>
              </a:ext>
            </a:extLst>
          </p:cNvPr>
          <p:cNvSpPr txBox="1"/>
          <p:nvPr/>
        </p:nvSpPr>
        <p:spPr>
          <a:xfrm>
            <a:off x="5921483" y="4600416"/>
            <a:ext cx="53291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Bergmann, P., </a:t>
            </a:r>
            <a:r>
              <a:rPr lang="en-GB" sz="6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Löwe</a:t>
            </a:r>
            <a:r>
              <a:rPr lang="en-GB" sz="6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S., </a:t>
            </a:r>
            <a:r>
              <a:rPr lang="en-GB" sz="6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Fauser</a:t>
            </a:r>
            <a:r>
              <a:rPr lang="en-GB" sz="6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M., </a:t>
            </a:r>
            <a:r>
              <a:rPr lang="en-GB" sz="6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Sattlegger</a:t>
            </a:r>
            <a:r>
              <a:rPr lang="en-GB" sz="6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D., &amp; Steger, C. (2018). Improving unsupervised defect segmentation by applying structural similarity to autoencoders. </a:t>
            </a:r>
            <a:r>
              <a:rPr lang="en-GB" sz="600" b="0" i="1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GB" sz="600" b="0" i="1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preprint arXiv:1807.02011</a:t>
            </a:r>
            <a:r>
              <a:rPr lang="en-GB" sz="6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  <a:endParaRPr lang="en-KR" sz="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998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9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" name="Google Shape;79;p5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5881389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>
                <a:latin typeface="Malgun Gothic"/>
                <a:ea typeface="Malgun Gothic"/>
                <a:cs typeface="Malgun Gothic"/>
                <a:sym typeface="Malgun Gothic"/>
              </a:rPr>
              <a:t>Anomaly Detection and Segmentation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" name="Google Shape;80;p5"/>
          <p:cNvSpPr txBox="1"/>
          <p:nvPr/>
        </p:nvSpPr>
        <p:spPr>
          <a:xfrm>
            <a:off x="801316" y="4802504"/>
            <a:ext cx="10589365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Golan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과 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El-Yaniv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은 기하학적 변환을 사용하여 </a:t>
            </a:r>
            <a:r>
              <a:rPr lang="ko-KR" altLang="en-US" sz="1500" dirty="0" err="1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딥러닝을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이용한 이상 탐지 방법 제안</a:t>
            </a:r>
            <a:endParaRPr lang="en-US" altLang="ko-KR" sz="15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KR" sz="15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Train </a:t>
            </a:r>
            <a:r>
              <a:rPr lang="en-US" altLang="ko-KR" sz="15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sz="15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입력 이미지에 여러가지 </a:t>
            </a:r>
            <a:r>
              <a:rPr lang="ko-KR" altLang="en-US" sz="15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기하학적 변환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을</a:t>
            </a:r>
            <a:r>
              <a:rPr lang="ko-KR" altLang="en-US" sz="15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적용한 합성 데이터를 생성하여 이를 이용해 딥러닝 모델을 학습시킨다</a:t>
            </a:r>
            <a:r>
              <a:rPr lang="en-US" altLang="ko-KR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 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학습된 모델은 정상적인 데이터와 이상 데이터를 구분하도록 훈련</a:t>
            </a:r>
            <a:endParaRPr lang="en-US" altLang="ko-KR" sz="15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GB" altLang="ko-KR" sz="1500" b="1" dirty="0">
                <a:solidFill>
                  <a:schemeClr val="tx1"/>
                </a:solidFill>
                <a:latin typeface="Arial" panose="020B0604020202020204" pitchFamily="34" charset="0"/>
                <a:ea typeface="Malgun Gothic" panose="020B0503020000020004" pitchFamily="34" charset="-127"/>
              </a:rPr>
              <a:t>Test</a:t>
            </a:r>
            <a:r>
              <a:rPr lang="en-GB" altLang="ko-KR" sz="1500" dirty="0">
                <a:solidFill>
                  <a:schemeClr val="tx1"/>
                </a:solidFill>
                <a:latin typeface="Arial" panose="020B0604020202020204" pitchFamily="34" charset="0"/>
                <a:ea typeface="Malgun Gothic" panose="020B0503020000020004" pitchFamily="34" charset="-127"/>
              </a:rPr>
              <a:t> : </a:t>
            </a:r>
            <a:r>
              <a:rPr lang="ko-KR" altLang="en-US" sz="1500" dirty="0">
                <a:solidFill>
                  <a:schemeClr val="tx1"/>
                </a:solidFill>
                <a:latin typeface="Arial" panose="020B0604020202020204" pitchFamily="34" charset="0"/>
                <a:ea typeface="Malgun Gothic" panose="020B0503020000020004" pitchFamily="34" charset="-127"/>
              </a:rPr>
              <a:t>이상 </a:t>
            </a:r>
            <a:r>
              <a:rPr lang="ko-KR" altLang="en-US" sz="1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데이터가 들어올 경우 모델이 높은 오류를 출력</a:t>
            </a:r>
            <a:endParaRPr lang="en-US" altLang="ko-KR" sz="15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84" name="Google Shape;84;p5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16;p7">
            <a:extLst>
              <a:ext uri="{FF2B5EF4-FFF2-40B4-BE49-F238E27FC236}">
                <a16:creationId xmlns:a16="http://schemas.microsoft.com/office/drawing/2014/main" id="{C3A34F9D-A288-C88F-E1D1-09F67756CE94}"/>
              </a:ext>
            </a:extLst>
          </p:cNvPr>
          <p:cNvSpPr txBox="1"/>
          <p:nvPr/>
        </p:nvSpPr>
        <p:spPr>
          <a:xfrm>
            <a:off x="415239" y="1062452"/>
            <a:ext cx="935529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sng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Classifier-based methods</a:t>
            </a:r>
            <a:endParaRPr sz="1600" b="0" i="0" u="sng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EBD0FB-06A1-B401-C141-266AFBB6E714}"/>
              </a:ext>
            </a:extLst>
          </p:cNvPr>
          <p:cNvSpPr txBox="1"/>
          <p:nvPr/>
        </p:nvSpPr>
        <p:spPr>
          <a:xfrm>
            <a:off x="5092884" y="4051350"/>
            <a:ext cx="853551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Golan, I., El-Yaniv, R.: Deep anomaly detection using geometric transformations. In: </a:t>
            </a:r>
            <a:r>
              <a:rPr lang="en-GB" sz="800" dirty="0" err="1">
                <a:solidFill>
                  <a:schemeClr val="bg1">
                    <a:lumMod val="50000"/>
                  </a:schemeClr>
                </a:solidFill>
              </a:rPr>
              <a:t>NeurIPS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. (2018)</a:t>
            </a:r>
            <a:endParaRPr lang="en-KR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122" name="Picture 2" descr="PDF] Deep Anomaly Detection Using Geometric Transformations | Semantic  Scholar">
            <a:extLst>
              <a:ext uri="{FF2B5EF4-FFF2-40B4-BE49-F238E27FC236}">
                <a16:creationId xmlns:a16="http://schemas.microsoft.com/office/drawing/2014/main" id="{A7F819C7-B5EA-E5C4-F8B9-9B01D5185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53"/>
          <a:stretch/>
        </p:blipFill>
        <p:spPr bwMode="auto">
          <a:xfrm>
            <a:off x="2258990" y="2243543"/>
            <a:ext cx="7674015" cy="17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217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 2013 - 2022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1858</Words>
  <Application>Microsoft Macintosh PowerPoint</Application>
  <PresentationFormat>Widescreen</PresentationFormat>
  <Paragraphs>198</Paragraphs>
  <Slides>24</Slides>
  <Notes>24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-apple-system</vt:lpstr>
      <vt:lpstr>Malgun Gothic</vt:lpstr>
      <vt:lpstr>Söhne</vt:lpstr>
      <vt:lpstr>Arial</vt:lpstr>
      <vt:lpstr>Calibri</vt:lpstr>
      <vt:lpstr>Office Theme</vt:lpstr>
      <vt:lpstr>Patch SVDD: Patch-level SVDD for Anomaly Detection and Segmentation</vt:lpstr>
      <vt:lpstr>Contents</vt:lpstr>
      <vt:lpstr>Contents</vt:lpstr>
      <vt:lpstr>Introduction</vt:lpstr>
      <vt:lpstr>Introduction</vt:lpstr>
      <vt:lpstr>Background</vt:lpstr>
      <vt:lpstr>Anomaly Detection and Segmentation</vt:lpstr>
      <vt:lpstr>Anomaly Detection and Segmentation</vt:lpstr>
      <vt:lpstr>Anomaly Detection and Segmentation</vt:lpstr>
      <vt:lpstr>Anomaly Detection and Segmentation</vt:lpstr>
      <vt:lpstr>Self-supervised representation learning</vt:lpstr>
      <vt:lpstr>Methods</vt:lpstr>
      <vt:lpstr>Patch-wise Deep SVDD</vt:lpstr>
      <vt:lpstr>Patch-wise Deep SVDD</vt:lpstr>
      <vt:lpstr>Patch-wise Deep SVDD</vt:lpstr>
      <vt:lpstr>Self-supervised learning</vt:lpstr>
      <vt:lpstr>Hierarchical encoding</vt:lpstr>
      <vt:lpstr>Generating anomaly maps</vt:lpstr>
      <vt:lpstr>Results and Discussion</vt:lpstr>
      <vt:lpstr>Results and Discussion</vt:lpstr>
      <vt:lpstr>Results and Discussion</vt:lpstr>
      <vt:lpstr>Results and Discussion</vt:lpstr>
      <vt:lpstr>Conclusion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Patch SVDD: Patch-level SVDD for Anomaly Detection and Segmentation</dc:title>
  <dc:creator>Windows 사용자</dc:creator>
  <cp:lastModifiedBy>지원 김</cp:lastModifiedBy>
  <cp:revision>96</cp:revision>
  <dcterms:created xsi:type="dcterms:W3CDTF">2023-01-02T13:26:21Z</dcterms:created>
  <dcterms:modified xsi:type="dcterms:W3CDTF">2023-05-17T17:24:22Z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2022-09-06T00:00:00Z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2023-01-02T00:00:00Z</vt:filetime>
  </property>
</Properties>
</file>